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notesMasterIdLst>
    <p:notesMasterId r:id="rId12"/>
  </p:notesMasterIdLst>
  <p:sldIdLst>
    <p:sldId id="265" r:id="rId2"/>
    <p:sldId id="268" r:id="rId3"/>
    <p:sldId id="258" r:id="rId4"/>
    <p:sldId id="259" r:id="rId5"/>
    <p:sldId id="260" r:id="rId6"/>
    <p:sldId id="263" r:id="rId7"/>
    <p:sldId id="269" r:id="rId8"/>
    <p:sldId id="262" r:id="rId9"/>
    <p:sldId id="267" r:id="rId10"/>
    <p:sldId id="2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66"/>
    <p:restoredTop sz="83116"/>
  </p:normalViewPr>
  <p:slideViewPr>
    <p:cSldViewPr snapToGrid="0" snapToObjects="1">
      <p:cViewPr varScale="1">
        <p:scale>
          <a:sx n="119" d="100"/>
          <a:sy n="119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88CAE-C80E-2742-AA86-90399CF08776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D150595-AC04-0646-8A14-00E378278225}">
      <dgm:prSet phldrT="[Texte]" custT="1"/>
      <dgm:spPr/>
      <dgm:t>
        <a:bodyPr/>
        <a:lstStyle/>
        <a:p>
          <a:r>
            <a:rPr lang="fr-FR" sz="3200" b="1" dirty="0">
              <a:solidFill>
                <a:schemeClr val="tx1"/>
              </a:solidFill>
            </a:rPr>
            <a:t>Notes</a:t>
          </a:r>
        </a:p>
      </dgm:t>
    </dgm:pt>
    <dgm:pt modelId="{AB50096D-24C7-8743-B40D-CB77CAEF32BF}" type="parTrans" cxnId="{A06181A8-AA6C-3044-9673-1557C0C67879}">
      <dgm:prSet/>
      <dgm:spPr/>
      <dgm:t>
        <a:bodyPr/>
        <a:lstStyle/>
        <a:p>
          <a:endParaRPr lang="fr-FR"/>
        </a:p>
      </dgm:t>
    </dgm:pt>
    <dgm:pt modelId="{2DBA9B2B-9CA6-804F-80AE-654DC2823FBC}" type="sibTrans" cxnId="{A06181A8-AA6C-3044-9673-1557C0C67879}">
      <dgm:prSet/>
      <dgm:spPr/>
      <dgm:t>
        <a:bodyPr/>
        <a:lstStyle/>
        <a:p>
          <a:endParaRPr lang="fr-FR"/>
        </a:p>
      </dgm:t>
    </dgm:pt>
    <dgm:pt modelId="{EB45A165-8F12-8842-9F1A-CA2F3C7916BD}">
      <dgm:prSet phldrT="[Texte]"/>
      <dgm:spPr/>
      <dgm:t>
        <a:bodyPr/>
        <a:lstStyle/>
        <a:p>
          <a:r>
            <a:rPr lang="fr-FR" dirty="0"/>
            <a:t>Sur</a:t>
          </a:r>
          <a:r>
            <a:rPr lang="fr-FR" baseline="0" dirty="0"/>
            <a:t> l’ensemble du parcours</a:t>
          </a:r>
          <a:endParaRPr lang="fr-FR" dirty="0"/>
        </a:p>
      </dgm:t>
    </dgm:pt>
    <dgm:pt modelId="{CCB5BB2D-5007-B14D-BA1D-5D7EC23238E1}" type="parTrans" cxnId="{0546F8C9-1586-824D-9B27-504369D34122}">
      <dgm:prSet/>
      <dgm:spPr/>
      <dgm:t>
        <a:bodyPr/>
        <a:lstStyle/>
        <a:p>
          <a:endParaRPr lang="fr-FR"/>
        </a:p>
      </dgm:t>
    </dgm:pt>
    <dgm:pt modelId="{65E1ED58-3CD5-C94B-A66F-D16D867B310C}" type="sibTrans" cxnId="{0546F8C9-1586-824D-9B27-504369D34122}">
      <dgm:prSet/>
      <dgm:spPr/>
      <dgm:t>
        <a:bodyPr/>
        <a:lstStyle/>
        <a:p>
          <a:endParaRPr lang="fr-FR"/>
        </a:p>
      </dgm:t>
    </dgm:pt>
    <dgm:pt modelId="{FBEDA63C-D6BE-C147-A5CE-7BEAAABDFEB7}">
      <dgm:prSet phldrT="[Texte]"/>
      <dgm:spPr/>
      <dgm:t>
        <a:bodyPr/>
        <a:lstStyle/>
        <a:p>
          <a:r>
            <a:rPr lang="fr-FR" dirty="0"/>
            <a:t>Attention à</a:t>
          </a:r>
          <a:r>
            <a:rPr lang="fr-FR" baseline="0" dirty="0"/>
            <a:t> certaines UE plus spécifiques </a:t>
          </a:r>
        </a:p>
        <a:p>
          <a:r>
            <a:rPr lang="fr-FR" baseline="0" dirty="0"/>
            <a:t>	=&gt; </a:t>
          </a:r>
          <a:r>
            <a:rPr lang="fr-FR" dirty="0"/>
            <a:t> travail, méthodologie (statistique et psychométrie), cognitive, différentielle, et sociale</a:t>
          </a:r>
        </a:p>
      </dgm:t>
    </dgm:pt>
    <dgm:pt modelId="{5BA507BF-0461-304D-8676-85A56D0B8716}" type="parTrans" cxnId="{81656444-269E-0F48-B0E3-67AFDBC9FF95}">
      <dgm:prSet/>
      <dgm:spPr/>
      <dgm:t>
        <a:bodyPr/>
        <a:lstStyle/>
        <a:p>
          <a:endParaRPr lang="fr-FR"/>
        </a:p>
      </dgm:t>
    </dgm:pt>
    <dgm:pt modelId="{DB5B55A3-8BDC-244F-94A8-5519B8524DD9}" type="sibTrans" cxnId="{81656444-269E-0F48-B0E3-67AFDBC9FF95}">
      <dgm:prSet/>
      <dgm:spPr/>
      <dgm:t>
        <a:bodyPr/>
        <a:lstStyle/>
        <a:p>
          <a:endParaRPr lang="fr-FR"/>
        </a:p>
      </dgm:t>
    </dgm:pt>
    <dgm:pt modelId="{1D55EC2D-C40A-5842-AB69-7F3AA75197DA}">
      <dgm:prSet phldrT="[Texte]" custT="1"/>
      <dgm:spPr/>
      <dgm:t>
        <a:bodyPr/>
        <a:lstStyle/>
        <a:p>
          <a:r>
            <a:rPr lang="fr-FR" sz="2800" b="1" dirty="0">
              <a:solidFill>
                <a:schemeClr val="tx1"/>
              </a:solidFill>
            </a:rPr>
            <a:t>CV et lettre de motivation</a:t>
          </a:r>
        </a:p>
      </dgm:t>
    </dgm:pt>
    <dgm:pt modelId="{3F00BDD0-C871-C040-9F3E-2644C37468DA}" type="parTrans" cxnId="{99E8E35A-4490-4846-98FA-7A3DFD7F1E12}">
      <dgm:prSet/>
      <dgm:spPr/>
      <dgm:t>
        <a:bodyPr/>
        <a:lstStyle/>
        <a:p>
          <a:endParaRPr lang="fr-FR"/>
        </a:p>
      </dgm:t>
    </dgm:pt>
    <dgm:pt modelId="{67DCE650-7A04-FC46-8B25-E36E7BBB6E3E}" type="sibTrans" cxnId="{99E8E35A-4490-4846-98FA-7A3DFD7F1E12}">
      <dgm:prSet/>
      <dgm:spPr/>
      <dgm:t>
        <a:bodyPr/>
        <a:lstStyle/>
        <a:p>
          <a:endParaRPr lang="fr-FR"/>
        </a:p>
      </dgm:t>
    </dgm:pt>
    <dgm:pt modelId="{6F5D3F9C-0E5E-504E-ACA7-7E2B69030DC3}">
      <dgm:prSet phldrT="[Texte]"/>
      <dgm:spPr/>
      <dgm:t>
        <a:bodyPr/>
        <a:lstStyle/>
        <a:p>
          <a:r>
            <a:rPr lang="fr-FR" dirty="0"/>
            <a:t>La lettre de motivation =&gt;</a:t>
          </a:r>
          <a:r>
            <a:rPr lang="fr-FR" baseline="0" dirty="0"/>
            <a:t> présentation de votre projet professionnel </a:t>
          </a:r>
          <a:r>
            <a:rPr lang="fr-FR" dirty="0"/>
            <a:t> </a:t>
          </a:r>
        </a:p>
      </dgm:t>
    </dgm:pt>
    <dgm:pt modelId="{0A1C7057-3C80-2142-8AA8-DB1752E3A66C}" type="parTrans" cxnId="{6294507A-2DAA-8E44-BD2A-CC16AEF76345}">
      <dgm:prSet/>
      <dgm:spPr/>
      <dgm:t>
        <a:bodyPr/>
        <a:lstStyle/>
        <a:p>
          <a:endParaRPr lang="fr-FR"/>
        </a:p>
      </dgm:t>
    </dgm:pt>
    <dgm:pt modelId="{E1B85B24-EE40-A041-BB15-93776F59B3BB}" type="sibTrans" cxnId="{6294507A-2DAA-8E44-BD2A-CC16AEF76345}">
      <dgm:prSet/>
      <dgm:spPr/>
      <dgm:t>
        <a:bodyPr/>
        <a:lstStyle/>
        <a:p>
          <a:endParaRPr lang="fr-FR"/>
        </a:p>
      </dgm:t>
    </dgm:pt>
    <dgm:pt modelId="{C972DF6F-DB2D-7E43-B42F-B7DC580BC6D9}">
      <dgm:prSet phldrT="[Texte]"/>
      <dgm:spPr/>
      <dgm:t>
        <a:bodyPr/>
        <a:lstStyle/>
        <a:p>
          <a:r>
            <a:rPr lang="fr-FR" dirty="0"/>
            <a:t>Attention</a:t>
          </a:r>
          <a:r>
            <a:rPr lang="fr-FR" baseline="0" dirty="0"/>
            <a:t> à bien considérer l’offre de formation afin de développer votre projet </a:t>
          </a:r>
          <a:endParaRPr lang="fr-FR" dirty="0"/>
        </a:p>
      </dgm:t>
    </dgm:pt>
    <dgm:pt modelId="{19F92A3F-850A-9847-BBAC-9B58C831C01E}" type="parTrans" cxnId="{2A64996A-9690-714F-9088-EDB4E2AF59DD}">
      <dgm:prSet/>
      <dgm:spPr/>
      <dgm:t>
        <a:bodyPr/>
        <a:lstStyle/>
        <a:p>
          <a:endParaRPr lang="fr-FR"/>
        </a:p>
      </dgm:t>
    </dgm:pt>
    <dgm:pt modelId="{CDE8159D-C860-4B4B-BB16-95C5A1C50463}" type="sibTrans" cxnId="{2A64996A-9690-714F-9088-EDB4E2AF59DD}">
      <dgm:prSet/>
      <dgm:spPr/>
      <dgm:t>
        <a:bodyPr/>
        <a:lstStyle/>
        <a:p>
          <a:endParaRPr lang="fr-FR"/>
        </a:p>
      </dgm:t>
    </dgm:pt>
    <dgm:pt modelId="{CD0B15C5-D2F5-8D46-BCF8-AFDFD28E87E7}">
      <dgm:prSet phldrT="[Texte]" custT="1"/>
      <dgm:spPr/>
      <dgm:t>
        <a:bodyPr/>
        <a:lstStyle/>
        <a:p>
          <a:r>
            <a:rPr lang="fr-FR" sz="3200" b="1" dirty="0"/>
            <a:t>Synthèse théorique</a:t>
          </a:r>
        </a:p>
      </dgm:t>
    </dgm:pt>
    <dgm:pt modelId="{B972119A-8DF1-2C4F-BE26-C4103C03943A}" type="parTrans" cxnId="{BB2E6603-F1D8-3843-BCD9-55021374CBBB}">
      <dgm:prSet/>
      <dgm:spPr/>
      <dgm:t>
        <a:bodyPr/>
        <a:lstStyle/>
        <a:p>
          <a:endParaRPr lang="fr-FR"/>
        </a:p>
      </dgm:t>
    </dgm:pt>
    <dgm:pt modelId="{96A03BE1-0430-DE46-8841-57618D7D17C9}" type="sibTrans" cxnId="{BB2E6603-F1D8-3843-BCD9-55021374CBBB}">
      <dgm:prSet/>
      <dgm:spPr/>
      <dgm:t>
        <a:bodyPr/>
        <a:lstStyle/>
        <a:p>
          <a:endParaRPr lang="fr-FR"/>
        </a:p>
      </dgm:t>
    </dgm:pt>
    <dgm:pt modelId="{5F484F32-213A-1145-99ED-4B29DE74DF5C}">
      <dgm:prSet phldrT="[Texte]"/>
      <dgm:spPr/>
      <dgm:t>
        <a:bodyPr/>
        <a:lstStyle/>
        <a:p>
          <a:r>
            <a:rPr lang="fr-FR" dirty="0"/>
            <a:t>Synthèse, en 2 pages, d’un</a:t>
          </a:r>
          <a:r>
            <a:rPr lang="fr-FR" baseline="0" dirty="0"/>
            <a:t> travail théorique réalisé dans le cadre de votre parcours  (ex.  TIPE, revue de littérature, …)</a:t>
          </a:r>
          <a:endParaRPr lang="fr-FR" dirty="0"/>
        </a:p>
      </dgm:t>
    </dgm:pt>
    <dgm:pt modelId="{92F0A811-BCCA-C940-B0BD-976D32189D2D}" type="parTrans" cxnId="{2888152A-44BA-8147-AA37-3FC80F6334B1}">
      <dgm:prSet/>
      <dgm:spPr/>
      <dgm:t>
        <a:bodyPr/>
        <a:lstStyle/>
        <a:p>
          <a:endParaRPr lang="fr-FR"/>
        </a:p>
      </dgm:t>
    </dgm:pt>
    <dgm:pt modelId="{56F2A33E-55E5-2C41-BE15-0EBE21A2A440}" type="sibTrans" cxnId="{2888152A-44BA-8147-AA37-3FC80F6334B1}">
      <dgm:prSet/>
      <dgm:spPr/>
      <dgm:t>
        <a:bodyPr/>
        <a:lstStyle/>
        <a:p>
          <a:endParaRPr lang="fr-FR"/>
        </a:p>
      </dgm:t>
    </dgm:pt>
    <dgm:pt modelId="{ED86A97E-83A5-5248-B15E-5339E5B67B0A}" type="pres">
      <dgm:prSet presAssocID="{82688CAE-C80E-2742-AA86-90399CF08776}" presName="Name0" presStyleCnt="0">
        <dgm:presLayoutVars>
          <dgm:dir/>
          <dgm:animLvl val="lvl"/>
          <dgm:resizeHandles val="exact"/>
        </dgm:presLayoutVars>
      </dgm:prSet>
      <dgm:spPr/>
    </dgm:pt>
    <dgm:pt modelId="{B8308AA7-23A4-AF42-A91F-7FDB0BAB274A}" type="pres">
      <dgm:prSet presAssocID="{CD150595-AC04-0646-8A14-00E378278225}" presName="linNode" presStyleCnt="0"/>
      <dgm:spPr/>
    </dgm:pt>
    <dgm:pt modelId="{2A0DD5FC-26ED-9549-9F6D-DC87FC77B027}" type="pres">
      <dgm:prSet presAssocID="{CD150595-AC04-0646-8A14-00E378278225}" presName="parentText" presStyleLbl="node1" presStyleIdx="0" presStyleCnt="3" custScaleX="82683">
        <dgm:presLayoutVars>
          <dgm:chMax val="1"/>
          <dgm:bulletEnabled val="1"/>
        </dgm:presLayoutVars>
      </dgm:prSet>
      <dgm:spPr/>
    </dgm:pt>
    <dgm:pt modelId="{6B2C0023-6341-7042-AFA5-4F84A27D78AF}" type="pres">
      <dgm:prSet presAssocID="{CD150595-AC04-0646-8A14-00E378278225}" presName="descendantText" presStyleLbl="alignAccFollowNode1" presStyleIdx="0" presStyleCnt="3" custLinFactNeighborY="3536">
        <dgm:presLayoutVars>
          <dgm:bulletEnabled val="1"/>
        </dgm:presLayoutVars>
      </dgm:prSet>
      <dgm:spPr/>
    </dgm:pt>
    <dgm:pt modelId="{8D206E4F-066E-C54D-B5B8-C7636D59A847}" type="pres">
      <dgm:prSet presAssocID="{2DBA9B2B-9CA6-804F-80AE-654DC2823FBC}" presName="sp" presStyleCnt="0"/>
      <dgm:spPr/>
    </dgm:pt>
    <dgm:pt modelId="{B5685C2C-1331-104A-88B2-77CD8439EF06}" type="pres">
      <dgm:prSet presAssocID="{1D55EC2D-C40A-5842-AB69-7F3AA75197DA}" presName="linNode" presStyleCnt="0"/>
      <dgm:spPr/>
    </dgm:pt>
    <dgm:pt modelId="{B383E415-AC92-774B-845D-97FDC3FBD0AF}" type="pres">
      <dgm:prSet presAssocID="{1D55EC2D-C40A-5842-AB69-7F3AA75197DA}" presName="parentText" presStyleLbl="node1" presStyleIdx="1" presStyleCnt="3" custScaleX="82668">
        <dgm:presLayoutVars>
          <dgm:chMax val="1"/>
          <dgm:bulletEnabled val="1"/>
        </dgm:presLayoutVars>
      </dgm:prSet>
      <dgm:spPr/>
    </dgm:pt>
    <dgm:pt modelId="{24C78EC6-9D26-2B4C-BC2B-4CA62B0037FD}" type="pres">
      <dgm:prSet presAssocID="{1D55EC2D-C40A-5842-AB69-7F3AA75197DA}" presName="descendantText" presStyleLbl="alignAccFollowNode1" presStyleIdx="1" presStyleCnt="3">
        <dgm:presLayoutVars>
          <dgm:bulletEnabled val="1"/>
        </dgm:presLayoutVars>
      </dgm:prSet>
      <dgm:spPr/>
    </dgm:pt>
    <dgm:pt modelId="{F691534C-77A4-AC48-82A6-6AAE0C151D8D}" type="pres">
      <dgm:prSet presAssocID="{67DCE650-7A04-FC46-8B25-E36E7BBB6E3E}" presName="sp" presStyleCnt="0"/>
      <dgm:spPr/>
    </dgm:pt>
    <dgm:pt modelId="{C89D2EF0-FA98-A749-9C7B-50A4E3958A9A}" type="pres">
      <dgm:prSet presAssocID="{CD0B15C5-D2F5-8D46-BCF8-AFDFD28E87E7}" presName="linNode" presStyleCnt="0"/>
      <dgm:spPr/>
    </dgm:pt>
    <dgm:pt modelId="{E8BE6D52-B237-744A-8E71-4134168ADE7E}" type="pres">
      <dgm:prSet presAssocID="{CD0B15C5-D2F5-8D46-BCF8-AFDFD28E87E7}" presName="parentText" presStyleLbl="node1" presStyleIdx="2" presStyleCnt="3" custScaleX="83580">
        <dgm:presLayoutVars>
          <dgm:chMax val="1"/>
          <dgm:bulletEnabled val="1"/>
        </dgm:presLayoutVars>
      </dgm:prSet>
      <dgm:spPr/>
    </dgm:pt>
    <dgm:pt modelId="{8110B29A-D3F0-CB4E-AD63-9B8C53AA3B2B}" type="pres">
      <dgm:prSet presAssocID="{CD0B15C5-D2F5-8D46-BCF8-AFDFD28E87E7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B2E6603-F1D8-3843-BCD9-55021374CBBB}" srcId="{82688CAE-C80E-2742-AA86-90399CF08776}" destId="{CD0B15C5-D2F5-8D46-BCF8-AFDFD28E87E7}" srcOrd="2" destOrd="0" parTransId="{B972119A-8DF1-2C4F-BE26-C4103C03943A}" sibTransId="{96A03BE1-0430-DE46-8841-57618D7D17C9}"/>
    <dgm:cxn modelId="{E32F0917-9308-E541-961A-43A3792A9AE7}" type="presOf" srcId="{5F484F32-213A-1145-99ED-4B29DE74DF5C}" destId="{8110B29A-D3F0-CB4E-AD63-9B8C53AA3B2B}" srcOrd="0" destOrd="0" presId="urn:microsoft.com/office/officeart/2005/8/layout/vList5"/>
    <dgm:cxn modelId="{7D5D181D-9411-D34F-8C3F-127A4F231D2F}" type="presOf" srcId="{CD150595-AC04-0646-8A14-00E378278225}" destId="{2A0DD5FC-26ED-9549-9F6D-DC87FC77B027}" srcOrd="0" destOrd="0" presId="urn:microsoft.com/office/officeart/2005/8/layout/vList5"/>
    <dgm:cxn modelId="{2888152A-44BA-8147-AA37-3FC80F6334B1}" srcId="{CD0B15C5-D2F5-8D46-BCF8-AFDFD28E87E7}" destId="{5F484F32-213A-1145-99ED-4B29DE74DF5C}" srcOrd="0" destOrd="0" parTransId="{92F0A811-BCCA-C940-B0BD-976D32189D2D}" sibTransId="{56F2A33E-55E5-2C41-BE15-0EBE21A2A440}"/>
    <dgm:cxn modelId="{D886943A-326D-2B4C-B045-066FD54A5F0A}" type="presOf" srcId="{CD0B15C5-D2F5-8D46-BCF8-AFDFD28E87E7}" destId="{E8BE6D52-B237-744A-8E71-4134168ADE7E}" srcOrd="0" destOrd="0" presId="urn:microsoft.com/office/officeart/2005/8/layout/vList5"/>
    <dgm:cxn modelId="{81656444-269E-0F48-B0E3-67AFDBC9FF95}" srcId="{CD150595-AC04-0646-8A14-00E378278225}" destId="{FBEDA63C-D6BE-C147-A5CE-7BEAAABDFEB7}" srcOrd="1" destOrd="0" parTransId="{5BA507BF-0461-304D-8676-85A56D0B8716}" sibTransId="{DB5B55A3-8BDC-244F-94A8-5519B8524DD9}"/>
    <dgm:cxn modelId="{99E8E35A-4490-4846-98FA-7A3DFD7F1E12}" srcId="{82688CAE-C80E-2742-AA86-90399CF08776}" destId="{1D55EC2D-C40A-5842-AB69-7F3AA75197DA}" srcOrd="1" destOrd="0" parTransId="{3F00BDD0-C871-C040-9F3E-2644C37468DA}" sibTransId="{67DCE650-7A04-FC46-8B25-E36E7BBB6E3E}"/>
    <dgm:cxn modelId="{A069DE5E-C3FC-864D-BE26-3A87DA3F8162}" type="presOf" srcId="{82688CAE-C80E-2742-AA86-90399CF08776}" destId="{ED86A97E-83A5-5248-B15E-5339E5B67B0A}" srcOrd="0" destOrd="0" presId="urn:microsoft.com/office/officeart/2005/8/layout/vList5"/>
    <dgm:cxn modelId="{3D2D2464-84DD-7244-AAE6-CFB8B99B2107}" type="presOf" srcId="{FBEDA63C-D6BE-C147-A5CE-7BEAAABDFEB7}" destId="{6B2C0023-6341-7042-AFA5-4F84A27D78AF}" srcOrd="0" destOrd="1" presId="urn:microsoft.com/office/officeart/2005/8/layout/vList5"/>
    <dgm:cxn modelId="{2A64996A-9690-714F-9088-EDB4E2AF59DD}" srcId="{1D55EC2D-C40A-5842-AB69-7F3AA75197DA}" destId="{C972DF6F-DB2D-7E43-B42F-B7DC580BC6D9}" srcOrd="1" destOrd="0" parTransId="{19F92A3F-850A-9847-BBAC-9B58C831C01E}" sibTransId="{CDE8159D-C860-4B4B-BB16-95C5A1C50463}"/>
    <dgm:cxn modelId="{6294507A-2DAA-8E44-BD2A-CC16AEF76345}" srcId="{1D55EC2D-C40A-5842-AB69-7F3AA75197DA}" destId="{6F5D3F9C-0E5E-504E-ACA7-7E2B69030DC3}" srcOrd="0" destOrd="0" parTransId="{0A1C7057-3C80-2142-8AA8-DB1752E3A66C}" sibTransId="{E1B85B24-EE40-A041-BB15-93776F59B3BB}"/>
    <dgm:cxn modelId="{22776F8A-6753-4C40-B4BD-860429F29A33}" type="presOf" srcId="{EB45A165-8F12-8842-9F1A-CA2F3C7916BD}" destId="{6B2C0023-6341-7042-AFA5-4F84A27D78AF}" srcOrd="0" destOrd="0" presId="urn:microsoft.com/office/officeart/2005/8/layout/vList5"/>
    <dgm:cxn modelId="{1659E09E-227B-4945-8A51-F65E607397D9}" type="presOf" srcId="{6F5D3F9C-0E5E-504E-ACA7-7E2B69030DC3}" destId="{24C78EC6-9D26-2B4C-BC2B-4CA62B0037FD}" srcOrd="0" destOrd="0" presId="urn:microsoft.com/office/officeart/2005/8/layout/vList5"/>
    <dgm:cxn modelId="{82FA3EA4-6E90-1548-96F6-647CF5218C82}" type="presOf" srcId="{1D55EC2D-C40A-5842-AB69-7F3AA75197DA}" destId="{B383E415-AC92-774B-845D-97FDC3FBD0AF}" srcOrd="0" destOrd="0" presId="urn:microsoft.com/office/officeart/2005/8/layout/vList5"/>
    <dgm:cxn modelId="{A06181A8-AA6C-3044-9673-1557C0C67879}" srcId="{82688CAE-C80E-2742-AA86-90399CF08776}" destId="{CD150595-AC04-0646-8A14-00E378278225}" srcOrd="0" destOrd="0" parTransId="{AB50096D-24C7-8743-B40D-CB77CAEF32BF}" sibTransId="{2DBA9B2B-9CA6-804F-80AE-654DC2823FBC}"/>
    <dgm:cxn modelId="{0546F8C9-1586-824D-9B27-504369D34122}" srcId="{CD150595-AC04-0646-8A14-00E378278225}" destId="{EB45A165-8F12-8842-9F1A-CA2F3C7916BD}" srcOrd="0" destOrd="0" parTransId="{CCB5BB2D-5007-B14D-BA1D-5D7EC23238E1}" sibTransId="{65E1ED58-3CD5-C94B-A66F-D16D867B310C}"/>
    <dgm:cxn modelId="{FDB9B9D7-CF01-EA4F-ABE9-EC7366FC4F19}" type="presOf" srcId="{C972DF6F-DB2D-7E43-B42F-B7DC580BC6D9}" destId="{24C78EC6-9D26-2B4C-BC2B-4CA62B0037FD}" srcOrd="0" destOrd="1" presId="urn:microsoft.com/office/officeart/2005/8/layout/vList5"/>
    <dgm:cxn modelId="{E957F2C4-207A-F442-B91C-D78B25FCCF47}" type="presParOf" srcId="{ED86A97E-83A5-5248-B15E-5339E5B67B0A}" destId="{B8308AA7-23A4-AF42-A91F-7FDB0BAB274A}" srcOrd="0" destOrd="0" presId="urn:microsoft.com/office/officeart/2005/8/layout/vList5"/>
    <dgm:cxn modelId="{26E929AB-8089-4748-9CC8-C623717C7CF2}" type="presParOf" srcId="{B8308AA7-23A4-AF42-A91F-7FDB0BAB274A}" destId="{2A0DD5FC-26ED-9549-9F6D-DC87FC77B027}" srcOrd="0" destOrd="0" presId="urn:microsoft.com/office/officeart/2005/8/layout/vList5"/>
    <dgm:cxn modelId="{8B03D99E-B086-B64E-9006-B7955FC73B00}" type="presParOf" srcId="{B8308AA7-23A4-AF42-A91F-7FDB0BAB274A}" destId="{6B2C0023-6341-7042-AFA5-4F84A27D78AF}" srcOrd="1" destOrd="0" presId="urn:microsoft.com/office/officeart/2005/8/layout/vList5"/>
    <dgm:cxn modelId="{0C57B9D2-017B-4C4E-8D49-76697D29E8B5}" type="presParOf" srcId="{ED86A97E-83A5-5248-B15E-5339E5B67B0A}" destId="{8D206E4F-066E-C54D-B5B8-C7636D59A847}" srcOrd="1" destOrd="0" presId="urn:microsoft.com/office/officeart/2005/8/layout/vList5"/>
    <dgm:cxn modelId="{2B1B3002-6A69-F047-BA6E-1BCDFC6C4C8E}" type="presParOf" srcId="{ED86A97E-83A5-5248-B15E-5339E5B67B0A}" destId="{B5685C2C-1331-104A-88B2-77CD8439EF06}" srcOrd="2" destOrd="0" presId="urn:microsoft.com/office/officeart/2005/8/layout/vList5"/>
    <dgm:cxn modelId="{C5D1FB12-CFAD-DE4D-B155-EBB3748FAB5F}" type="presParOf" srcId="{B5685C2C-1331-104A-88B2-77CD8439EF06}" destId="{B383E415-AC92-774B-845D-97FDC3FBD0AF}" srcOrd="0" destOrd="0" presId="urn:microsoft.com/office/officeart/2005/8/layout/vList5"/>
    <dgm:cxn modelId="{F0C50219-50EA-3448-912A-7537C0EE90FA}" type="presParOf" srcId="{B5685C2C-1331-104A-88B2-77CD8439EF06}" destId="{24C78EC6-9D26-2B4C-BC2B-4CA62B0037FD}" srcOrd="1" destOrd="0" presId="urn:microsoft.com/office/officeart/2005/8/layout/vList5"/>
    <dgm:cxn modelId="{CBFCEE35-F3A5-8F46-A7B5-8920BACBAA5E}" type="presParOf" srcId="{ED86A97E-83A5-5248-B15E-5339E5B67B0A}" destId="{F691534C-77A4-AC48-82A6-6AAE0C151D8D}" srcOrd="3" destOrd="0" presId="urn:microsoft.com/office/officeart/2005/8/layout/vList5"/>
    <dgm:cxn modelId="{2CE5D177-16FD-1D4C-9672-7255EF4AFC53}" type="presParOf" srcId="{ED86A97E-83A5-5248-B15E-5339E5B67B0A}" destId="{C89D2EF0-FA98-A749-9C7B-50A4E3958A9A}" srcOrd="4" destOrd="0" presId="urn:microsoft.com/office/officeart/2005/8/layout/vList5"/>
    <dgm:cxn modelId="{430A4E6A-5F4A-D146-99BC-BA2D933894AC}" type="presParOf" srcId="{C89D2EF0-FA98-A749-9C7B-50A4E3958A9A}" destId="{E8BE6D52-B237-744A-8E71-4134168ADE7E}" srcOrd="0" destOrd="0" presId="urn:microsoft.com/office/officeart/2005/8/layout/vList5"/>
    <dgm:cxn modelId="{3BBC31CC-D496-D641-B283-72B3B9F9150C}" type="presParOf" srcId="{C89D2EF0-FA98-A749-9C7B-50A4E3958A9A}" destId="{8110B29A-D3F0-CB4E-AD63-9B8C53AA3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C0023-6341-7042-AFA5-4F84A27D78AF}">
      <dsp:nvSpPr>
        <dsp:cNvPr id="0" name=""/>
        <dsp:cNvSpPr/>
      </dsp:nvSpPr>
      <dsp:spPr>
        <a:xfrm rot="5400000">
          <a:off x="5214526" y="-2115324"/>
          <a:ext cx="1115249" cy="570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Sur</a:t>
          </a:r>
          <a:r>
            <a:rPr lang="fr-FR" sz="1500" kern="1200" baseline="0" dirty="0"/>
            <a:t> l’ensemble du parcours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Attention à</a:t>
          </a:r>
          <a:r>
            <a:rPr lang="fr-FR" sz="1500" kern="1200" baseline="0" dirty="0"/>
            <a:t> certaines UE plus spécifiques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baseline="0" dirty="0"/>
            <a:t>	=&gt; </a:t>
          </a:r>
          <a:r>
            <a:rPr lang="fr-FR" sz="1500" kern="1200" dirty="0"/>
            <a:t> travail, méthodologie (statistique et psychométrie), cognitive, différentielle, et sociale</a:t>
          </a:r>
        </a:p>
      </dsp:txBody>
      <dsp:txXfrm rot="-5400000">
        <a:off x="2918248" y="235396"/>
        <a:ext cx="5653364" cy="1006365"/>
      </dsp:txXfrm>
    </dsp:sp>
    <dsp:sp modelId="{2A0DD5FC-26ED-9549-9F6D-DC87FC77B027}">
      <dsp:nvSpPr>
        <dsp:cNvPr id="0" name=""/>
        <dsp:cNvSpPr/>
      </dsp:nvSpPr>
      <dsp:spPr>
        <a:xfrm>
          <a:off x="263593" y="2112"/>
          <a:ext cx="2654654" cy="1394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>
              <a:solidFill>
                <a:schemeClr val="tx1"/>
              </a:solidFill>
            </a:rPr>
            <a:t>Notes</a:t>
          </a:r>
        </a:p>
      </dsp:txBody>
      <dsp:txXfrm>
        <a:off x="331645" y="70164"/>
        <a:ext cx="2518550" cy="1257957"/>
      </dsp:txXfrm>
    </dsp:sp>
    <dsp:sp modelId="{24C78EC6-9D26-2B4C-BC2B-4CA62B0037FD}">
      <dsp:nvSpPr>
        <dsp:cNvPr id="0" name=""/>
        <dsp:cNvSpPr/>
      </dsp:nvSpPr>
      <dsp:spPr>
        <a:xfrm rot="5400000">
          <a:off x="5214044" y="-690995"/>
          <a:ext cx="1115249" cy="570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La lettre de motivation =&gt;</a:t>
          </a:r>
          <a:r>
            <a:rPr lang="fr-FR" sz="1500" kern="1200" baseline="0" dirty="0"/>
            <a:t> présentation de votre projet professionnel </a:t>
          </a:r>
          <a:r>
            <a:rPr lang="fr-FR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Attention</a:t>
          </a:r>
          <a:r>
            <a:rPr lang="fr-FR" sz="1500" kern="1200" baseline="0" dirty="0"/>
            <a:t> à bien considérer l’offre de formation afin de développer votre projet </a:t>
          </a:r>
          <a:endParaRPr lang="fr-FR" sz="1500" kern="1200" dirty="0"/>
        </a:p>
      </dsp:txBody>
      <dsp:txXfrm rot="-5400000">
        <a:off x="2917766" y="1659725"/>
        <a:ext cx="5653364" cy="1006365"/>
      </dsp:txXfrm>
    </dsp:sp>
    <dsp:sp modelId="{B383E415-AC92-774B-845D-97FDC3FBD0AF}">
      <dsp:nvSpPr>
        <dsp:cNvPr id="0" name=""/>
        <dsp:cNvSpPr/>
      </dsp:nvSpPr>
      <dsp:spPr>
        <a:xfrm>
          <a:off x="263593" y="1465876"/>
          <a:ext cx="2654172" cy="1394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kern="1200" dirty="0">
              <a:solidFill>
                <a:schemeClr val="tx1"/>
              </a:solidFill>
            </a:rPr>
            <a:t>CV et lettre de motivation</a:t>
          </a:r>
        </a:p>
      </dsp:txBody>
      <dsp:txXfrm>
        <a:off x="331645" y="1533928"/>
        <a:ext cx="2518068" cy="1257957"/>
      </dsp:txXfrm>
    </dsp:sp>
    <dsp:sp modelId="{8110B29A-D3F0-CB4E-AD63-9B8C53AA3B2B}">
      <dsp:nvSpPr>
        <dsp:cNvPr id="0" name=""/>
        <dsp:cNvSpPr/>
      </dsp:nvSpPr>
      <dsp:spPr>
        <a:xfrm rot="5400000">
          <a:off x="5243325" y="772769"/>
          <a:ext cx="1115249" cy="570780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Synthèse, en 2 pages, d’un</a:t>
          </a:r>
          <a:r>
            <a:rPr lang="fr-FR" sz="1500" kern="1200" baseline="0" dirty="0"/>
            <a:t> travail théorique réalisé dans le cadre de votre parcours  (ex.  TIPE, revue de littérature, …)</a:t>
          </a:r>
          <a:endParaRPr lang="fr-FR" sz="1500" kern="1200" dirty="0"/>
        </a:p>
      </dsp:txBody>
      <dsp:txXfrm rot="-5400000">
        <a:off x="2947047" y="3123489"/>
        <a:ext cx="5653364" cy="1006365"/>
      </dsp:txXfrm>
    </dsp:sp>
    <dsp:sp modelId="{E8BE6D52-B237-744A-8E71-4134168ADE7E}">
      <dsp:nvSpPr>
        <dsp:cNvPr id="0" name=""/>
        <dsp:cNvSpPr/>
      </dsp:nvSpPr>
      <dsp:spPr>
        <a:xfrm>
          <a:off x="263593" y="2929641"/>
          <a:ext cx="2683453" cy="13940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Synthèse théorique</a:t>
          </a:r>
        </a:p>
      </dsp:txBody>
      <dsp:txXfrm>
        <a:off x="331645" y="2997693"/>
        <a:ext cx="2547349" cy="1257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5D29-441C-D945-A57E-7D2B581A159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B8E4-C5E9-6A43-9ABF-E206001861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40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B8E4-C5E9-6A43-9ABF-E206001861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56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B8E4-C5E9-6A43-9ABF-E2060018610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53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2B8E4-C5E9-6A43-9ABF-E206001861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13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B8E4-C5E9-6A43-9ABF-E206001861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9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3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434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357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2956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25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484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64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3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0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5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0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4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6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0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1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14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ertion.univ-lorraine.fr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35200" y="1557868"/>
            <a:ext cx="8924925" cy="2421464"/>
          </a:xfrm>
        </p:spPr>
        <p:txBody>
          <a:bodyPr>
            <a:normAutofit/>
          </a:bodyPr>
          <a:lstStyle/>
          <a:p>
            <a:r>
              <a:rPr lang="fr-FR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4020202020204" pitchFamily="34" charset="0"/>
              </a:rPr>
              <a:t>Développement professionnel, Évaluation, </a:t>
            </a:r>
            <a:br>
              <a:rPr lang="fr-FR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4020202020204" pitchFamily="34" charset="0"/>
              </a:rPr>
            </a:br>
            <a:r>
              <a:rPr lang="fr-FR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Narrow" panose="020B0604020202020204" pitchFamily="34" charset="0"/>
              </a:rPr>
              <a:t>et Gestion des risques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2399" y="3877732"/>
            <a:ext cx="7197726" cy="1405467"/>
          </a:xfrm>
        </p:spPr>
        <p:txBody>
          <a:bodyPr/>
          <a:lstStyle/>
          <a:p>
            <a:r>
              <a:rPr lang="fr-FR" b="1" dirty="0"/>
              <a:t>Master </a:t>
            </a:r>
            <a:br>
              <a:rPr lang="fr-FR" b="1" dirty="0"/>
            </a:br>
            <a:r>
              <a:rPr lang="fr-FR" b="1" dirty="0"/>
              <a:t>Psychologie sociale, du travail et des organisations</a:t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 descr="Ã©sultat de recherche d'images pour &quot;campus lettres nancy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293050"/>
            <a:ext cx="53816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27" y="5518369"/>
            <a:ext cx="6611620" cy="134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associÃ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" y="5513660"/>
            <a:ext cx="2157020" cy="13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ge associÃ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135" y="5512544"/>
            <a:ext cx="1769745" cy="13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23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46674"/>
            <a:ext cx="12162692" cy="154939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/>
              <a:t>Critères retenus pour l’entrée en </a:t>
            </a:r>
            <a:br>
              <a:rPr lang="fr-FR" sz="2700" dirty="0"/>
            </a:br>
            <a:r>
              <a:rPr lang="fr-FR" sz="2700" b="1" i="1" dirty="0"/>
              <a:t>Master Psychologie sociale, du travail et des organisations</a:t>
            </a:r>
            <a:br>
              <a:rPr lang="fr-FR" sz="2700" b="1" i="1" dirty="0"/>
            </a:br>
            <a:r>
              <a:rPr lang="fr-FR" sz="2000" b="1" i="1" dirty="0"/>
              <a:t>Parcours « </a:t>
            </a:r>
            <a: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 Développement professionnel, Évaluation, et Gestion des risques </a:t>
            </a:r>
            <a:r>
              <a:rPr lang="fr-FR" sz="2000" b="1" i="1" dirty="0"/>
              <a:t>» </a:t>
            </a:r>
            <a:br>
              <a:rPr lang="fr-FR" sz="2700" b="1" i="1" dirty="0"/>
            </a:br>
            <a:r>
              <a:rPr lang="fr-FR" sz="2700" b="1" i="1" u="sng" dirty="0">
                <a:solidFill>
                  <a:schemeClr val="accent5">
                    <a:lumMod val="75000"/>
                  </a:schemeClr>
                </a:solidFill>
              </a:rPr>
              <a:t>NANCY </a:t>
            </a:r>
            <a:endParaRPr lang="fr-FR" sz="40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057114"/>
              </p:ext>
            </p:extLst>
          </p:nvPr>
        </p:nvGraphicFramePr>
        <p:xfrm>
          <a:off x="155215" y="2206063"/>
          <a:ext cx="8918447" cy="432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Losange 11"/>
          <p:cNvSpPr/>
          <p:nvPr/>
        </p:nvSpPr>
        <p:spPr>
          <a:xfrm>
            <a:off x="9182059" y="3363953"/>
            <a:ext cx="2890535" cy="228850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741684" y="1696071"/>
            <a:ext cx="267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Dossier « </a:t>
            </a:r>
            <a:r>
              <a:rPr lang="fr-FR" sz="2000" b="1" dirty="0" err="1"/>
              <a:t>MonMaster</a:t>
            </a:r>
            <a:r>
              <a:rPr lang="fr-FR" sz="2000" b="1" dirty="0"/>
              <a:t> »</a:t>
            </a:r>
            <a:endParaRPr lang="fr-FR" sz="2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4" y="6245105"/>
            <a:ext cx="1430215" cy="630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4E1A7B-C918-7842-A232-8237BA647383}"/>
              </a:ext>
            </a:extLst>
          </p:cNvPr>
          <p:cNvSpPr txBox="1"/>
          <p:nvPr/>
        </p:nvSpPr>
        <p:spPr>
          <a:xfrm>
            <a:off x="9575371" y="4320114"/>
            <a:ext cx="210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U" dirty="0"/>
              <a:t>15 ÉTUDIANTS MAX.</a:t>
            </a:r>
          </a:p>
        </p:txBody>
      </p:sp>
    </p:spTree>
    <p:extLst>
      <p:ext uri="{BB962C8B-B14F-4D97-AF65-F5344CB8AC3E}">
        <p14:creationId xmlns:p14="http://schemas.microsoft.com/office/powerpoint/2010/main" val="19299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contrasting" dir="t"/>
            </a:scene3d>
            <a:sp3d>
              <a:bevelT w="0" h="0"/>
            </a:sp3d>
          </a:bodyPr>
          <a:lstStyle/>
          <a:p>
            <a:r>
              <a:rPr lang="fr-FR" b="1" dirty="0"/>
              <a:t>Parcours </a:t>
            </a:r>
            <a:br>
              <a:rPr lang="fr-FR" b="1" dirty="0"/>
            </a:b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Développement professionnel, Évaluation, et Gestion des risques</a:t>
            </a:r>
            <a:b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br>
              <a:rPr lang="fr-FR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endParaRPr lang="fr-FR" dirty="0">
              <a:ln w="3175" cmpd="sng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6"/>
            <a:ext cx="9604247" cy="4603507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Ce parcours DPEGR a vocation à former </a:t>
            </a:r>
            <a:r>
              <a:rPr lang="fr-FR" sz="1600" b="1" dirty="0">
                <a:solidFill>
                  <a:srgbClr val="C00000"/>
                </a:solidFill>
              </a:rPr>
              <a:t>des psychologues du travail. </a:t>
            </a:r>
            <a:r>
              <a:rPr lang="fr-FR" sz="1600" dirty="0"/>
              <a:t>Ce parcours-type a été conçu pour permettre à l’étudiant de construire son projet professionnel sur 4 semestres.</a:t>
            </a:r>
          </a:p>
          <a:p>
            <a:pPr algn="just"/>
            <a:r>
              <a:rPr lang="fr-FR" sz="1600" dirty="0"/>
              <a:t>Les thématiques centrales développées ont trait à </a:t>
            </a:r>
          </a:p>
          <a:p>
            <a:pPr lvl="1" algn="just"/>
            <a:r>
              <a:rPr lang="fr-FR" sz="1400" dirty="0"/>
              <a:t>l’accompagnement des personnes dans l’évolution de leur parcours,</a:t>
            </a:r>
          </a:p>
          <a:p>
            <a:pPr lvl="1" algn="just"/>
            <a:r>
              <a:rPr lang="fr-FR" sz="1400" dirty="0"/>
              <a:t>l’insertion ou réinsertion dans l’emploi et inclusion,</a:t>
            </a:r>
          </a:p>
          <a:p>
            <a:pPr lvl="1" algn="just"/>
            <a:r>
              <a:rPr lang="fr-FR" sz="1400" dirty="0"/>
              <a:t>la création et l’emploi d’outils psychométriques, </a:t>
            </a:r>
          </a:p>
          <a:p>
            <a:pPr lvl="1" algn="just"/>
            <a:r>
              <a:rPr lang="fr-FR" sz="1400" dirty="0"/>
              <a:t>l’étude des communications à des fins de diagnostic et d’intervention, </a:t>
            </a:r>
          </a:p>
          <a:p>
            <a:pPr lvl="1" algn="just"/>
            <a:r>
              <a:rPr lang="fr-FR" sz="1400" dirty="0"/>
              <a:t>la gestion des risques professionnels.</a:t>
            </a:r>
          </a:p>
          <a:p>
            <a:pPr algn="just"/>
            <a:r>
              <a:rPr lang="fr-FR" sz="1600" dirty="0"/>
              <a:t>Ces thématiques sont celles du Laboratoire 2LPN fournissant l’assise </a:t>
            </a:r>
            <a:r>
              <a:rPr lang="fr-FR" sz="1600" i="1" dirty="0"/>
              <a:t>recherche</a:t>
            </a:r>
            <a:r>
              <a:rPr lang="fr-FR" sz="1600" dirty="0"/>
              <a:t> du parcours. </a:t>
            </a:r>
          </a:p>
          <a:p>
            <a:pPr algn="just"/>
            <a:r>
              <a:rPr lang="fr-FR" sz="1600" dirty="0"/>
              <a:t>Le parcours comporte également des enseignements en </a:t>
            </a:r>
            <a:r>
              <a:rPr lang="fr-FR" sz="1600" i="1" dirty="0"/>
              <a:t>droit du travail ou gestion d’entreprise </a:t>
            </a:r>
            <a:r>
              <a:rPr lang="fr-FR" sz="1600" dirty="0"/>
              <a:t>par exemple qui permettent aux étudiants de mieux cerner la complexité du monde du travail et de proposer des plans d’action prenant en compte ces aspects juridiques et économiques.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353569"/>
            <a:ext cx="2072640" cy="1856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8000"/>
              </a:srgbClr>
            </a:outerShdw>
            <a:reflection endPos="35000" dist="508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4" y="6245105"/>
            <a:ext cx="1430215" cy="6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Développement professionnel, Évaluation, et Gestion des risques</a:t>
            </a:r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ENSEIGNEMENTS </a:t>
            </a:r>
            <a: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(SEMESTRE 7 / 1</a:t>
            </a:r>
            <a:r>
              <a:rPr lang="fr-FR" sz="2200" baseline="300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er</a:t>
            </a:r>
            <a: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 semestre du M1)</a:t>
            </a:r>
            <a:b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endParaRPr lang="fr-FR" dirty="0">
              <a:ln w="3175" cmpd="sng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85801" y="2349331"/>
            <a:ext cx="4995334" cy="364913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r-FR" b="1" i="1" dirty="0"/>
              <a:t>UE701 Conduite de projet</a:t>
            </a:r>
          </a:p>
          <a:p>
            <a:pPr lvl="1"/>
            <a:r>
              <a:rPr lang="fr-FR" b="1" i="1" dirty="0"/>
              <a:t>UE702 Formation à la recherche 1 (TER, synthèse biblio)</a:t>
            </a:r>
          </a:p>
          <a:p>
            <a:pPr lvl="2"/>
            <a:r>
              <a:rPr lang="fr-FR" dirty="0"/>
              <a:t>Communication scientifique écrite</a:t>
            </a:r>
          </a:p>
          <a:p>
            <a:pPr lvl="2"/>
            <a:r>
              <a:rPr lang="fr-FR" dirty="0"/>
              <a:t>Organisation du travail de recherche: introduction</a:t>
            </a:r>
          </a:p>
          <a:p>
            <a:pPr lvl="2"/>
            <a:r>
              <a:rPr lang="fr-FR" dirty="0"/>
              <a:t>Mémoire de TER (1): Synthèse bibliographique</a:t>
            </a:r>
          </a:p>
          <a:p>
            <a:pPr lvl="2"/>
            <a:r>
              <a:rPr lang="fr-FR" dirty="0"/>
              <a:t>Stage et déontologie</a:t>
            </a:r>
          </a:p>
          <a:p>
            <a:pPr lvl="1"/>
            <a:r>
              <a:rPr lang="fr-FR" b="1" i="1" dirty="0"/>
              <a:t>UE703 Théories et modèles de la psychologie du travail et des organisations</a:t>
            </a:r>
          </a:p>
          <a:p>
            <a:pPr lvl="2"/>
            <a:r>
              <a:rPr lang="fr-FR" dirty="0"/>
              <a:t>Santé au travail</a:t>
            </a:r>
          </a:p>
          <a:p>
            <a:pPr lvl="2"/>
            <a:r>
              <a:rPr lang="fr-FR" dirty="0"/>
              <a:t>Développement professionnel</a:t>
            </a:r>
          </a:p>
          <a:p>
            <a:pPr lvl="2"/>
            <a:r>
              <a:rPr lang="fr-FR" dirty="0"/>
              <a:t>Evaluation des personnes</a:t>
            </a:r>
          </a:p>
          <a:p>
            <a:pPr lvl="2"/>
            <a:r>
              <a:rPr lang="fr-FR" dirty="0"/>
              <a:t>Théorie des organisations</a:t>
            </a:r>
          </a:p>
          <a:p>
            <a:pPr lvl="2"/>
            <a:r>
              <a:rPr lang="fr-FR" dirty="0"/>
              <a:t>Théorie de la formation</a:t>
            </a:r>
          </a:p>
          <a:p>
            <a:pPr lvl="2"/>
            <a:endParaRPr lang="fr-FR" dirty="0"/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fr-FR" b="1" i="1" dirty="0"/>
              <a:t>UE704 Méthodes en psychologie du travail</a:t>
            </a:r>
          </a:p>
          <a:p>
            <a:pPr lvl="2"/>
            <a:r>
              <a:rPr lang="fr-FR" dirty="0"/>
              <a:t>Méthode qualitative</a:t>
            </a:r>
          </a:p>
          <a:p>
            <a:pPr lvl="2"/>
            <a:r>
              <a:rPr lang="fr-FR" dirty="0"/>
              <a:t>Méthode quantitative</a:t>
            </a:r>
          </a:p>
          <a:p>
            <a:pPr lvl="1"/>
            <a:r>
              <a:rPr lang="fr-FR" b="1" i="1" dirty="0"/>
              <a:t>UE705 Intervention et outils</a:t>
            </a:r>
          </a:p>
          <a:p>
            <a:pPr lvl="2"/>
            <a:r>
              <a:rPr lang="fr-FR" dirty="0"/>
              <a:t>Prévention et gestion des risques</a:t>
            </a:r>
          </a:p>
          <a:p>
            <a:pPr lvl="2"/>
            <a:r>
              <a:rPr lang="fr-FR" dirty="0"/>
              <a:t>Accompagnement professionnel</a:t>
            </a:r>
          </a:p>
          <a:p>
            <a:pPr lvl="2"/>
            <a:r>
              <a:rPr lang="fr-FR" dirty="0"/>
              <a:t>Outils d'évaluation dans le champ de la psychologie</a:t>
            </a:r>
          </a:p>
          <a:p>
            <a:pPr lvl="2"/>
            <a:r>
              <a:rPr lang="fr-FR" dirty="0"/>
              <a:t>Audit organisationnel</a:t>
            </a:r>
          </a:p>
          <a:p>
            <a:pPr lvl="2"/>
            <a:r>
              <a:rPr lang="fr-FR" dirty="0"/>
              <a:t>Conception et évaluation de formation</a:t>
            </a:r>
          </a:p>
          <a:p>
            <a:pPr lvl="1"/>
            <a:r>
              <a:rPr lang="fr-FR" b="1" i="1" dirty="0"/>
              <a:t>UE706 Langue et internationalisation de la formation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4" y="6245105"/>
            <a:ext cx="1430215" cy="6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Développement professionnel, Évaluation, et Gestion des risques</a:t>
            </a:r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ENSEIGNEMENTS </a:t>
            </a:r>
            <a: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(SEMESTRE 8 / 2</a:t>
            </a:r>
            <a:r>
              <a:rPr lang="fr-FR" sz="2200" baseline="300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ème</a:t>
            </a:r>
            <a: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 semestre du M1)</a:t>
            </a:r>
            <a:br>
              <a:rPr lang="fr-FR" sz="2200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396612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r-FR" b="1" i="1" dirty="0"/>
              <a:t>UE801 Formation à la recherche 2</a:t>
            </a:r>
          </a:p>
          <a:p>
            <a:pPr lvl="2"/>
            <a:r>
              <a:rPr lang="fr-FR" dirty="0"/>
              <a:t>Communication scientifique orale</a:t>
            </a:r>
          </a:p>
          <a:p>
            <a:pPr lvl="2"/>
            <a:r>
              <a:rPr lang="fr-FR" dirty="0"/>
              <a:t>Mémoire de TER 2 : Production, analyse et discussion</a:t>
            </a:r>
          </a:p>
          <a:p>
            <a:pPr lvl="1"/>
            <a:r>
              <a:rPr lang="fr-FR" b="1" i="1" kern="0" dirty="0">
                <a:ea typeface="Times New Roman" charset="0"/>
                <a:cs typeface="Times New Roman" charset="0"/>
              </a:rPr>
              <a:t>UE802 Stage et déontologie </a:t>
            </a:r>
          </a:p>
          <a:p>
            <a:pPr lvl="2"/>
            <a:r>
              <a:rPr lang="fr-FR" dirty="0"/>
              <a:t>Suivi, pratique, déontologie et reprise du stage</a:t>
            </a:r>
            <a:endParaRPr lang="fr-FR" sz="1200" dirty="0"/>
          </a:p>
          <a:p>
            <a:pPr lvl="2"/>
            <a:r>
              <a:rPr lang="fr-FR" dirty="0"/>
              <a:t>Présentation du rapport de stage </a:t>
            </a:r>
          </a:p>
          <a:p>
            <a:pPr lvl="1"/>
            <a:r>
              <a:rPr lang="fr-FR" b="1" i="1" kern="0" dirty="0">
                <a:ea typeface="Times New Roman" charset="0"/>
                <a:cs typeface="Times New Roman" charset="0"/>
              </a:rPr>
              <a:t>UE803 Conduite de projet</a:t>
            </a:r>
          </a:p>
          <a:p>
            <a:pPr lvl="2"/>
            <a:r>
              <a:rPr lang="fr-FR" dirty="0"/>
              <a:t>Suivi et finalisation du projet </a:t>
            </a:r>
          </a:p>
          <a:p>
            <a:pPr lvl="2"/>
            <a:r>
              <a:rPr lang="fr-FR" dirty="0"/>
              <a:t>Présentation, diffusion et communication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4334933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r-FR" b="1" i="1" dirty="0"/>
              <a:t>UE804 Théories et modèles en psychologie du travail</a:t>
            </a:r>
          </a:p>
          <a:p>
            <a:pPr lvl="2"/>
            <a:r>
              <a:rPr lang="fr-FR" dirty="0"/>
              <a:t>Collectif et équipe de travail </a:t>
            </a:r>
          </a:p>
          <a:p>
            <a:pPr lvl="2"/>
            <a:r>
              <a:rPr lang="fr-FR" dirty="0"/>
              <a:t>Développement professionnel et de carrière </a:t>
            </a:r>
          </a:p>
          <a:p>
            <a:pPr lvl="2"/>
            <a:r>
              <a:rPr lang="fr-FR" dirty="0"/>
              <a:t>Modèles de l'activité </a:t>
            </a:r>
          </a:p>
          <a:p>
            <a:pPr lvl="2"/>
            <a:r>
              <a:rPr lang="fr-FR" dirty="0"/>
              <a:t>Diversité et insertion au travail</a:t>
            </a:r>
          </a:p>
          <a:p>
            <a:pPr lvl="2"/>
            <a:r>
              <a:rPr lang="fr-FR" dirty="0"/>
              <a:t>Repérage et évaluation des compétences</a:t>
            </a:r>
          </a:p>
          <a:p>
            <a:pPr lvl="1"/>
            <a:r>
              <a:rPr lang="fr-FR" b="1" i="1" dirty="0"/>
              <a:t>UE805 Intervention et outils</a:t>
            </a:r>
            <a:endParaRPr lang="fr-FR" b="1" kern="0" dirty="0">
              <a:ea typeface="Times New Roman" charset="0"/>
              <a:cs typeface="Times New Roman" charset="0"/>
            </a:endParaRPr>
          </a:p>
          <a:p>
            <a:pPr lvl="2"/>
            <a:r>
              <a:rPr lang="fr-FR" dirty="0"/>
              <a:t>Régulation des dysfonctionnements </a:t>
            </a:r>
          </a:p>
          <a:p>
            <a:pPr lvl="2"/>
            <a:r>
              <a:rPr lang="fr-FR" dirty="0"/>
              <a:t>Approches biographiques et récit de vie</a:t>
            </a:r>
          </a:p>
          <a:p>
            <a:pPr lvl="2"/>
            <a:r>
              <a:rPr lang="fr-FR" dirty="0"/>
              <a:t>Analyse de l'activité</a:t>
            </a:r>
          </a:p>
          <a:p>
            <a:pPr lvl="1"/>
            <a:r>
              <a:rPr lang="fr-FR" b="1" i="1" dirty="0"/>
              <a:t>UE806 Questions et pratiques innovantes</a:t>
            </a:r>
          </a:p>
          <a:p>
            <a:pPr lvl="2"/>
            <a:r>
              <a:rPr lang="fr-FR" dirty="0"/>
              <a:t>Méthodes et outils innovants</a:t>
            </a:r>
          </a:p>
          <a:p>
            <a:pPr lvl="2"/>
            <a:r>
              <a:rPr lang="fr-FR" dirty="0" err="1"/>
              <a:t>Problmat</a:t>
            </a:r>
            <a:r>
              <a:rPr lang="fr-FR" dirty="0"/>
              <a:t> nouvelles et </a:t>
            </a:r>
            <a:r>
              <a:rPr lang="fr-FR" dirty="0" err="1"/>
              <a:t>émerg</a:t>
            </a:r>
            <a:r>
              <a:rPr lang="fr-FR" dirty="0"/>
              <a:t>. dans le champ du travail</a:t>
            </a:r>
          </a:p>
          <a:p>
            <a:pPr lvl="1"/>
            <a:r>
              <a:rPr lang="fr-FR" b="1" i="1" dirty="0"/>
              <a:t>UE807 Langue et internationalisation de la formation</a:t>
            </a:r>
          </a:p>
          <a:p>
            <a:pPr lvl="2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4" y="6245105"/>
            <a:ext cx="1430215" cy="6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Développement professionnel, Évaluation, et Gestion des risques</a:t>
            </a:r>
            <a:br>
              <a:rPr lang="fr-FR" sz="2000" i="1" dirty="0">
                <a:ln w="3175" cmpd="sng">
                  <a:solidFill>
                    <a:srgbClr val="FFCA08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br>
              <a:rPr lang="fr-FR" sz="2000" i="1" dirty="0">
                <a:ln w="3175" cmpd="sng">
                  <a:solidFill>
                    <a:srgbClr val="FFCA08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i="1" dirty="0">
                <a:ln w="3175" cmpd="sng">
                  <a:solidFill>
                    <a:srgbClr val="FFCA08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ENSEIGNEMENTS </a:t>
            </a:r>
            <a:r>
              <a:rPr lang="fr-FR" sz="2200" dirty="0">
                <a:ln w="3175" cmpd="sng">
                  <a:solidFill>
                    <a:srgbClr val="FFCA08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(SEMESTRE 9 &amp; 10 / M2)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2142066"/>
            <a:ext cx="4995334" cy="4197773"/>
          </a:xfrm>
        </p:spPr>
        <p:txBody>
          <a:bodyPr>
            <a:normAutofit fontScale="77500" lnSpcReduction="20000"/>
          </a:bodyPr>
          <a:lstStyle/>
          <a:p>
            <a:r>
              <a:rPr lang="fr-FR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SEMESTRE 9</a:t>
            </a:r>
          </a:p>
          <a:p>
            <a:pPr lvl="1"/>
            <a:r>
              <a:rPr lang="fr-FR" b="1" i="1" dirty="0"/>
              <a:t>UE901 Séminaires de recherche</a:t>
            </a:r>
          </a:p>
          <a:p>
            <a:pPr lvl="2"/>
            <a:r>
              <a:rPr lang="fr-FR" dirty="0"/>
              <a:t>Recherches actuelles en psychologie</a:t>
            </a:r>
          </a:p>
          <a:p>
            <a:pPr lvl="2"/>
            <a:r>
              <a:rPr lang="fr-FR" dirty="0"/>
              <a:t>Séminaires et construction de projet</a:t>
            </a:r>
          </a:p>
          <a:p>
            <a:pPr lvl="1"/>
            <a:r>
              <a:rPr lang="fr-FR" b="1" i="1" kern="0" dirty="0">
                <a:ea typeface="Times New Roman" charset="0"/>
                <a:cs typeface="Times New Roman" charset="0"/>
              </a:rPr>
              <a:t>UE902 Connaissance du monde économique et social</a:t>
            </a:r>
          </a:p>
          <a:p>
            <a:pPr lvl="2"/>
            <a:r>
              <a:rPr lang="fr-FR" dirty="0"/>
              <a:t>Sociologie du travail, des organisations </a:t>
            </a:r>
          </a:p>
          <a:p>
            <a:pPr lvl="2"/>
            <a:r>
              <a:rPr lang="fr-FR" dirty="0"/>
              <a:t>Gestion des ressources humaines </a:t>
            </a:r>
          </a:p>
          <a:p>
            <a:pPr lvl="2"/>
            <a:r>
              <a:rPr lang="fr-FR" dirty="0"/>
              <a:t>Droit du travail </a:t>
            </a:r>
          </a:p>
          <a:p>
            <a:pPr lvl="1"/>
            <a:r>
              <a:rPr lang="fr-FR" b="1" i="1" kern="0" dirty="0">
                <a:ea typeface="Times New Roman" charset="0"/>
                <a:cs typeface="Times New Roman" charset="0"/>
              </a:rPr>
              <a:t>UE903 Méthodes en psychologie du travail</a:t>
            </a:r>
          </a:p>
          <a:p>
            <a:pPr lvl="2"/>
            <a:r>
              <a:rPr lang="fr-FR" dirty="0"/>
              <a:t>Méthodologie de l'enquête</a:t>
            </a:r>
            <a:endParaRPr lang="fr-FR" sz="1200" dirty="0"/>
          </a:p>
          <a:p>
            <a:pPr lvl="2"/>
            <a:r>
              <a:rPr lang="fr-FR" dirty="0"/>
              <a:t>Approche clinique de l'activité </a:t>
            </a:r>
          </a:p>
          <a:p>
            <a:pPr lvl="1"/>
            <a:r>
              <a:rPr lang="fr-FR" b="1" i="1" dirty="0"/>
              <a:t>UE904 Santé et sécurité dans le champ du travail</a:t>
            </a:r>
            <a:endParaRPr lang="fr-FR" dirty="0"/>
          </a:p>
          <a:p>
            <a:pPr lvl="2"/>
            <a:r>
              <a:rPr lang="fr-FR" dirty="0"/>
              <a:t>Evaluation des risques </a:t>
            </a:r>
          </a:p>
          <a:p>
            <a:pPr lvl="2"/>
            <a:r>
              <a:rPr lang="fr-FR" dirty="0"/>
              <a:t>Prévention et Intervention</a:t>
            </a:r>
          </a:p>
          <a:p>
            <a:pPr lvl="2"/>
            <a:r>
              <a:rPr lang="fr-FR" b="1" kern="0" dirty="0">
                <a:latin typeface="Calibri Light" charset="0"/>
                <a:ea typeface="Times New Roman" charset="0"/>
                <a:cs typeface="Times New Roman" charset="0"/>
              </a:rPr>
              <a:t>Sécurité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1134" y="1981200"/>
            <a:ext cx="4995334" cy="4358639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r-FR" b="1" i="1" dirty="0"/>
              <a:t>UE905 </a:t>
            </a:r>
            <a:r>
              <a:rPr lang="fr-FR" b="1" i="1" dirty="0" err="1"/>
              <a:t>Accomp</a:t>
            </a:r>
            <a:r>
              <a:rPr lang="fr-FR" b="1" i="1" dirty="0"/>
              <a:t>. des pers. et des collectifs dans le champ pro.</a:t>
            </a:r>
          </a:p>
          <a:p>
            <a:pPr lvl="2"/>
            <a:r>
              <a:rPr lang="fr-FR" dirty="0"/>
              <a:t>Accompagnement à la construction du parcours professionnel </a:t>
            </a:r>
          </a:p>
          <a:p>
            <a:pPr lvl="2"/>
            <a:r>
              <a:rPr lang="fr-FR" dirty="0"/>
              <a:t>Optimisation des collectifs et des équipes</a:t>
            </a:r>
            <a:endParaRPr lang="fr-FR" sz="1200" dirty="0"/>
          </a:p>
          <a:p>
            <a:pPr lvl="2"/>
            <a:r>
              <a:rPr lang="fr-FR" dirty="0"/>
              <a:t>Accompagnement du changement</a:t>
            </a:r>
            <a:endParaRPr lang="fr-FR" sz="1200" dirty="0"/>
          </a:p>
          <a:p>
            <a:pPr lvl="2"/>
            <a:r>
              <a:rPr lang="fr-FR" dirty="0"/>
              <a:t>Autour des compétences : du bilan à la GPEC </a:t>
            </a:r>
          </a:p>
          <a:p>
            <a:pPr lvl="1"/>
            <a:r>
              <a:rPr lang="fr-FR" b="1" i="1" dirty="0"/>
              <a:t>UE906 Présentation de pratiques et mise en pratique</a:t>
            </a:r>
          </a:p>
          <a:p>
            <a:pPr lvl="2"/>
            <a:r>
              <a:rPr lang="fr-FR" dirty="0"/>
              <a:t>Insertion et entretien de conseil </a:t>
            </a:r>
          </a:p>
          <a:p>
            <a:pPr lvl="2"/>
            <a:r>
              <a:rPr lang="fr-FR" dirty="0"/>
              <a:t>Sélection et entretien de sélection et recrutement </a:t>
            </a:r>
          </a:p>
          <a:p>
            <a:pPr lvl="2"/>
            <a:r>
              <a:rPr lang="fr-FR" dirty="0"/>
              <a:t>Animation, conduite de collectif </a:t>
            </a:r>
          </a:p>
          <a:p>
            <a:pPr lvl="2"/>
            <a:r>
              <a:rPr lang="fr-FR" dirty="0"/>
              <a:t>Recherche de stage </a:t>
            </a:r>
          </a:p>
          <a:p>
            <a:pPr lvl="1"/>
            <a:r>
              <a:rPr lang="fr-FR" sz="1500" b="1" i="1" dirty="0"/>
              <a:t>UE907 Langue et internationalisation de la formation</a:t>
            </a:r>
          </a:p>
          <a:p>
            <a:pPr lvl="2"/>
            <a:r>
              <a:rPr lang="fr-FR" b="1" i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SEMESTRE 10</a:t>
            </a:r>
          </a:p>
          <a:p>
            <a:pPr lvl="1"/>
            <a:r>
              <a:rPr lang="fr-FR" b="1" i="1" dirty="0"/>
              <a:t>UE1001 Accompagnement professionnel  - Stage et mémoire</a:t>
            </a:r>
          </a:p>
          <a:p>
            <a:pPr lvl="2"/>
            <a:r>
              <a:rPr lang="fr-FR" dirty="0"/>
              <a:t>Accompagnement à l'insertion professionnelle </a:t>
            </a:r>
          </a:p>
          <a:p>
            <a:pPr lvl="2"/>
            <a:r>
              <a:rPr lang="fr-FR" dirty="0"/>
              <a:t>Suivi de stage et activité réflexive autour des pratiques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4" y="6245105"/>
            <a:ext cx="1430215" cy="63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3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mr-IN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…</a:t>
            </a: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 EN TERMES DE COMPÉTENCES DÉVELOPPÉES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59086" y="838200"/>
            <a:ext cx="6169026" cy="518160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Cerner l’activité professionnelle du psychologue du travail dans le respect du code de déontologie</a:t>
            </a:r>
          </a:p>
          <a:p>
            <a:r>
              <a:rPr lang="fr-FR" dirty="0"/>
              <a:t>Evaluer les personnes </a:t>
            </a:r>
          </a:p>
          <a:p>
            <a:r>
              <a:rPr lang="fr-FR" dirty="0"/>
              <a:t>Accompagner les personnes dans leur parcours professionnel</a:t>
            </a:r>
          </a:p>
          <a:p>
            <a:r>
              <a:rPr lang="fr-FR" dirty="0"/>
              <a:t>Concevoir et évaluer des formations  </a:t>
            </a:r>
          </a:p>
          <a:p>
            <a:r>
              <a:rPr lang="fr-FR" dirty="0"/>
              <a:t>Diagnostiquer et optimiser les communications dans le travail </a:t>
            </a:r>
          </a:p>
          <a:p>
            <a:r>
              <a:rPr lang="fr-FR" dirty="0"/>
              <a:t>Identifier et réguler des risques</a:t>
            </a:r>
          </a:p>
          <a:p>
            <a:r>
              <a:rPr lang="fr-FR" dirty="0"/>
              <a:t>Maîtriser les méthodes de recueil et de traitement de données quantitatives et qualitatives </a:t>
            </a:r>
          </a:p>
          <a:p>
            <a:r>
              <a:rPr lang="fr-FR" dirty="0"/>
              <a:t>Concevoir des produits et services innovants </a:t>
            </a:r>
          </a:p>
          <a:p>
            <a:r>
              <a:rPr lang="fr-FR" dirty="0"/>
              <a:t>Élaborer un plan d’actions et accompagner sa mise en œuvre </a:t>
            </a:r>
          </a:p>
          <a:p>
            <a:r>
              <a:rPr lang="fr-FR" dirty="0"/>
              <a:t>Connaître les théories et modèles mobilisables dans le cadre de projet/mission </a:t>
            </a:r>
          </a:p>
          <a:p>
            <a:r>
              <a:rPr lang="fr-FR" dirty="0"/>
              <a:t>Parfaire son anglais </a:t>
            </a:r>
          </a:p>
          <a:p>
            <a:r>
              <a:rPr lang="fr-FR" dirty="0"/>
              <a:t>Savoir construire un cadre théorico-méthodologique dans le cadre d’un projet/mission </a:t>
            </a:r>
          </a:p>
          <a:p>
            <a:r>
              <a:rPr lang="fr-FR" dirty="0"/>
              <a:t>Connaître la réglementation, les modes de gestion d’entreprise, le monde du travail </a:t>
            </a:r>
          </a:p>
          <a:p>
            <a:endParaRPr lang="fr-FR" dirty="0"/>
          </a:p>
        </p:txBody>
      </p:sp>
      <p:sp>
        <p:nvSpPr>
          <p:cNvPr id="6" name="AutoShape 4" descr="mage associÃ©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5541"/>
            <a:ext cx="2781300" cy="20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0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535052"/>
          </a:xfrm>
        </p:spPr>
        <p:txBody>
          <a:bodyPr>
            <a:normAutofit/>
          </a:bodyPr>
          <a:lstStyle/>
          <a:p>
            <a:pPr lvl="0"/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Les stages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/>
              <a:t>MASTER 1</a:t>
            </a:r>
          </a:p>
          <a:p>
            <a:pPr marL="0" indent="0">
              <a:buNone/>
            </a:pPr>
            <a:r>
              <a:rPr lang="fr-FR" dirty="0"/>
              <a:t>=&gt; Stage de 140h minimum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Peut s’effectuer tout au long de l’année (les lundis et mardis sont libérés de cours)</a:t>
            </a:r>
          </a:p>
          <a:p>
            <a:pPr>
              <a:buFont typeface="Symbol" pitchFamily="2" charset="2"/>
              <a:buChar char="Þ"/>
            </a:pPr>
            <a:endParaRPr lang="fr-FR" dirty="0"/>
          </a:p>
          <a:p>
            <a:r>
              <a:rPr lang="fr-FR" b="1" i="1" dirty="0"/>
              <a:t>MASTER 2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Stage rémunéré, 500 h minimum, sur 6 mois maximum,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Organisé sur le second semestre (pas de cours, hors suivi de stage)</a:t>
            </a:r>
            <a:endParaRPr lang="fr-FR" sz="1800" dirty="0"/>
          </a:p>
          <a:p>
            <a:endParaRPr lang="fr-FR" dirty="0"/>
          </a:p>
          <a:p>
            <a:r>
              <a:rPr lang="fr-FR" dirty="0"/>
              <a:t>Quelques exemples de lieux de stage </a:t>
            </a:r>
          </a:p>
          <a:p>
            <a:pPr marL="457200" lvl="1" indent="0">
              <a:buNone/>
            </a:pPr>
            <a:r>
              <a:rPr lang="fr-FR" dirty="0"/>
              <a:t>INRS, FRSEA </a:t>
            </a:r>
            <a:r>
              <a:rPr lang="fr-FR" dirty="0" err="1"/>
              <a:t>Grand’Est</a:t>
            </a:r>
            <a:r>
              <a:rPr lang="fr-FR" dirty="0"/>
              <a:t> (syndicat agriculture), Baccarat, Mairie, ETT (Adecco, Manpower…), Cabinets de recrutement, CHRU de Nancy, Centre hospitalier de Ravenel, EDF, Mission Locale, Pôle emploi, Cap emploi, Espoir 54, CIO / SOIP, Université, CIBC, LIDL, laboratoire 2LPN…</a:t>
            </a:r>
          </a:p>
        </p:txBody>
      </p:sp>
      <p:sp>
        <p:nvSpPr>
          <p:cNvPr id="6" name="AutoShape 4" descr="mage associÃ©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Stages en entreprise | Lycée LACHENAL">
            <a:extLst>
              <a:ext uri="{FF2B5EF4-FFF2-40B4-BE49-F238E27FC236}">
                <a16:creationId xmlns:a16="http://schemas.microsoft.com/office/drawing/2014/main" id="{046FAED8-27FA-C310-37B1-6E65FF7B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9" y="2609385"/>
            <a:ext cx="4366824" cy="232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8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5"/>
          <p:cNvGrpSpPr/>
          <p:nvPr/>
        </p:nvGrpSpPr>
        <p:grpSpPr>
          <a:xfrm>
            <a:off x="590086" y="1092206"/>
            <a:ext cx="10821891" cy="5795582"/>
            <a:chOff x="590086" y="863607"/>
            <a:chExt cx="10821891" cy="5795582"/>
          </a:xfrm>
        </p:grpSpPr>
        <p:sp>
          <p:nvSpPr>
            <p:cNvPr id="10" name="Forme libre 9"/>
            <p:cNvSpPr/>
            <p:nvPr/>
          </p:nvSpPr>
          <p:spPr>
            <a:xfrm rot="21600000">
              <a:off x="1112170" y="884389"/>
              <a:ext cx="9403418" cy="813885"/>
            </a:xfrm>
            <a:custGeom>
              <a:avLst/>
              <a:gdLst>
                <a:gd name="connsiteX0" fmla="*/ 0 w 9403418"/>
                <a:gd name="connsiteY0" fmla="*/ 0 h 813883"/>
                <a:gd name="connsiteX1" fmla="*/ 8996477 w 9403418"/>
                <a:gd name="connsiteY1" fmla="*/ 0 h 813883"/>
                <a:gd name="connsiteX2" fmla="*/ 9403418 w 9403418"/>
                <a:gd name="connsiteY2" fmla="*/ 406942 h 813883"/>
                <a:gd name="connsiteX3" fmla="*/ 8996477 w 9403418"/>
                <a:gd name="connsiteY3" fmla="*/ 813883 h 813883"/>
                <a:gd name="connsiteX4" fmla="*/ 0 w 9403418"/>
                <a:gd name="connsiteY4" fmla="*/ 813883 h 813883"/>
                <a:gd name="connsiteX5" fmla="*/ 0 w 9403418"/>
                <a:gd name="connsiteY5" fmla="*/ 0 h 8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3418" h="813883">
                  <a:moveTo>
                    <a:pt x="9403418" y="813882"/>
                  </a:moveTo>
                  <a:lnTo>
                    <a:pt x="406941" y="813882"/>
                  </a:lnTo>
                  <a:lnTo>
                    <a:pt x="0" y="406941"/>
                  </a:lnTo>
                  <a:lnTo>
                    <a:pt x="406941" y="1"/>
                  </a:lnTo>
                  <a:lnTo>
                    <a:pt x="9403418" y="1"/>
                  </a:lnTo>
                  <a:lnTo>
                    <a:pt x="9403418" y="81388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71" tIns="34291" rIns="64008" bIns="34291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kern="1200" dirty="0"/>
                <a:t>Vincent</a:t>
              </a:r>
              <a:r>
                <a:rPr lang="fr-FR" sz="900" b="1" kern="1200" baseline="0" dirty="0"/>
                <a:t> BERTHET</a:t>
              </a:r>
              <a:r>
                <a:rPr lang="fr-FR" sz="900" kern="1200" baseline="0" dirty="0"/>
                <a:t>, </a:t>
              </a:r>
              <a:r>
                <a:rPr lang="fr-FR" sz="900" kern="1200" dirty="0"/>
                <a:t>Maître de conférences</a:t>
              </a:r>
              <a:br>
                <a:rPr lang="fr-FR" sz="900" kern="1200" dirty="0"/>
              </a:br>
              <a:r>
                <a:rPr lang="fr-FR" sz="900" kern="1200" dirty="0"/>
                <a:t>Chercheur associé au Centre d’Économie de la Sorbonne, CNRS &amp; Université Paris 1</a:t>
              </a:r>
              <a:br>
                <a:rPr lang="fr-FR" sz="900" kern="1200" dirty="0"/>
              </a:br>
              <a:r>
                <a:rPr lang="fr-FR" sz="900" i="1" kern="1200" dirty="0"/>
                <a:t>Mots-clés liés à la recherche </a:t>
              </a:r>
              <a:r>
                <a:rPr lang="fr-FR" sz="900" kern="1200" dirty="0"/>
                <a:t>: Décision ; Économie comportementale ; </a:t>
              </a:r>
              <a:r>
                <a:rPr lang="fr-FR" sz="900" kern="1200" dirty="0" err="1"/>
                <a:t>Nudges</a:t>
              </a:r>
              <a:r>
                <a:rPr lang="fr-FR" sz="900" kern="1200" dirty="0"/>
                <a:t> ; Mesures implicites</a:t>
              </a:r>
              <a:br>
                <a:rPr lang="fr-FR" sz="900" kern="1200" dirty="0"/>
              </a:br>
              <a:r>
                <a:rPr lang="fr-FR" sz="900" i="1" kern="1200" dirty="0"/>
                <a:t>Mots-clés liés aux enseignements </a:t>
              </a:r>
              <a:r>
                <a:rPr lang="fr-FR" sz="900" kern="1200" dirty="0"/>
                <a:t>: Méthodes quantitatives ; Psychométrie ; Statistiques 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600057" y="863607"/>
              <a:ext cx="794879" cy="800031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 rot="21600000">
              <a:off x="1136126" y="1769209"/>
              <a:ext cx="9470698" cy="813885"/>
            </a:xfrm>
            <a:custGeom>
              <a:avLst/>
              <a:gdLst>
                <a:gd name="connsiteX0" fmla="*/ 0 w 9470698"/>
                <a:gd name="connsiteY0" fmla="*/ 0 h 813883"/>
                <a:gd name="connsiteX1" fmla="*/ 9063757 w 9470698"/>
                <a:gd name="connsiteY1" fmla="*/ 0 h 813883"/>
                <a:gd name="connsiteX2" fmla="*/ 9470698 w 9470698"/>
                <a:gd name="connsiteY2" fmla="*/ 406942 h 813883"/>
                <a:gd name="connsiteX3" fmla="*/ 9063757 w 9470698"/>
                <a:gd name="connsiteY3" fmla="*/ 813883 h 813883"/>
                <a:gd name="connsiteX4" fmla="*/ 0 w 9470698"/>
                <a:gd name="connsiteY4" fmla="*/ 813883 h 813883"/>
                <a:gd name="connsiteX5" fmla="*/ 0 w 9470698"/>
                <a:gd name="connsiteY5" fmla="*/ 0 h 8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70698" h="813883">
                  <a:moveTo>
                    <a:pt x="9470698" y="813882"/>
                  </a:moveTo>
                  <a:lnTo>
                    <a:pt x="406941" y="813882"/>
                  </a:lnTo>
                  <a:lnTo>
                    <a:pt x="0" y="406941"/>
                  </a:lnTo>
                  <a:lnTo>
                    <a:pt x="406941" y="1"/>
                  </a:lnTo>
                  <a:lnTo>
                    <a:pt x="9470698" y="1"/>
                  </a:lnTo>
                  <a:lnTo>
                    <a:pt x="9470698" y="81388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71" tIns="34291" rIns="64008" bIns="34291" numCol="1" spcCol="1270" anchor="ctr" anchorCtr="0">
              <a:noAutofit/>
            </a:bodyPr>
            <a:lstStyle/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1" kern="1200" dirty="0"/>
                <a:t>Jérôme DINET</a:t>
              </a:r>
              <a:r>
                <a:rPr lang="fr-FR" sz="900" kern="1200" dirty="0"/>
                <a:t>, Professeur des universités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kern="1200" dirty="0"/>
                <a:t>Directeur du Laboratoire Lorrain de Psychologie et Neurosciences de la Dynamique des Comportements (2LPN, EA 7489)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i="1" kern="1200" dirty="0"/>
                <a:t>Mots-clés liés</a:t>
              </a:r>
              <a:r>
                <a:rPr lang="fr-FR" sz="900" i="1" kern="1200" baseline="0" dirty="0"/>
                <a:t> à la </a:t>
              </a:r>
              <a:r>
                <a:rPr lang="fr-FR" sz="900" i="1" kern="1200" dirty="0"/>
                <a:t>recherche </a:t>
              </a:r>
              <a:r>
                <a:rPr lang="fr-FR" sz="900" kern="1200" dirty="0"/>
                <a:t>: Interaction Homme - Machine ; Approche développementale des comportements humains ;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kern="1200" dirty="0"/>
                <a:t>Apprentissages humains ; Ergonomie.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i="1" kern="1200" dirty="0"/>
                <a:t>Mots-clés liés aux enseignements</a:t>
              </a:r>
              <a:r>
                <a:rPr lang="fr-FR" sz="900" kern="1200" dirty="0"/>
                <a:t> : Psychologie du développement ; Ergonomie ; Méthodologie ; IHM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590554" y="1785585"/>
              <a:ext cx="813883" cy="813883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orme libre 13"/>
            <p:cNvSpPr/>
            <p:nvPr/>
          </p:nvSpPr>
          <p:spPr>
            <a:xfrm rot="21600000">
              <a:off x="1122874" y="2681530"/>
              <a:ext cx="10289103" cy="928521"/>
            </a:xfrm>
            <a:custGeom>
              <a:avLst/>
              <a:gdLst>
                <a:gd name="connsiteX0" fmla="*/ 0 w 10289103"/>
                <a:gd name="connsiteY0" fmla="*/ 0 h 928519"/>
                <a:gd name="connsiteX1" fmla="*/ 9824844 w 10289103"/>
                <a:gd name="connsiteY1" fmla="*/ 0 h 928519"/>
                <a:gd name="connsiteX2" fmla="*/ 10289103 w 10289103"/>
                <a:gd name="connsiteY2" fmla="*/ 464260 h 928519"/>
                <a:gd name="connsiteX3" fmla="*/ 9824844 w 10289103"/>
                <a:gd name="connsiteY3" fmla="*/ 928519 h 928519"/>
                <a:gd name="connsiteX4" fmla="*/ 0 w 10289103"/>
                <a:gd name="connsiteY4" fmla="*/ 928519 h 928519"/>
                <a:gd name="connsiteX5" fmla="*/ 0 w 10289103"/>
                <a:gd name="connsiteY5" fmla="*/ 0 h 92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89103" h="928519">
                  <a:moveTo>
                    <a:pt x="10289103" y="928518"/>
                  </a:moveTo>
                  <a:lnTo>
                    <a:pt x="464259" y="928518"/>
                  </a:lnTo>
                  <a:lnTo>
                    <a:pt x="0" y="464259"/>
                  </a:lnTo>
                  <a:lnTo>
                    <a:pt x="464259" y="1"/>
                  </a:lnTo>
                  <a:lnTo>
                    <a:pt x="10289103" y="1"/>
                  </a:lnTo>
                  <a:lnTo>
                    <a:pt x="10289103" y="9285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1030" tIns="34291" rIns="64008" bIns="34291" numCol="1" spcCol="1270" anchor="ctr" anchorCtr="0">
              <a:noAutofit/>
            </a:bodyPr>
            <a:lstStyle/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1" kern="1200" dirty="0"/>
                <a:t>Jean-Luc KOP</a:t>
              </a:r>
              <a:r>
                <a:rPr lang="fr-FR" sz="900" kern="1200" dirty="0"/>
                <a:t>,</a:t>
              </a:r>
              <a:r>
                <a:rPr lang="fr-FR" sz="900" b="0" i="0" u="none" strike="noStrike" kern="1200" dirty="0">
                  <a:effectLst/>
                  <a:latin typeface="+mn-lt"/>
                  <a:ea typeface="+mn-ea"/>
                  <a:cs typeface="+mn-cs"/>
                </a:rPr>
                <a:t> Maître de conférences , Méthodologies de la psychologie</a:t>
              </a:r>
              <a:r>
                <a:rPr lang="fr-FR" sz="900" b="0" i="0" u="none" strike="noStrike" kern="1200" baseline="0" dirty="0">
                  <a:effectLst/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1" u="none" strike="noStrike" kern="1200" dirty="0">
                  <a:effectLst/>
                  <a:latin typeface="+mn-lt"/>
                  <a:ea typeface="+mn-ea"/>
                  <a:cs typeface="+mn-cs"/>
                </a:rPr>
                <a:t>Mots-clés  liés à la recherche </a:t>
              </a:r>
              <a:r>
                <a:rPr lang="fr-FR" sz="900" b="0" i="0" u="none" strike="noStrike" kern="1200" dirty="0">
                  <a:effectLst/>
                  <a:latin typeface="+mn-lt"/>
                  <a:ea typeface="+mn-ea"/>
                  <a:cs typeface="+mn-cs"/>
                </a:rPr>
                <a:t>: Relations émotion-cognition, Dynamique</a:t>
              </a:r>
              <a:r>
                <a:rPr lang="fr-FR" sz="900" b="0" i="0" u="none" strike="noStrike" kern="1200" baseline="0" dirty="0">
                  <a:effectLst/>
                  <a:latin typeface="+mn-lt"/>
                  <a:ea typeface="+mn-ea"/>
                  <a:cs typeface="+mn-cs"/>
                </a:rPr>
                <a:t> </a:t>
              </a:r>
              <a:r>
                <a:rPr lang="fr-FR" sz="900" b="0" i="0" u="none" strike="noStrike" kern="1200" dirty="0">
                  <a:effectLst/>
                  <a:latin typeface="+mn-lt"/>
                  <a:ea typeface="+mn-ea"/>
                  <a:cs typeface="+mn-cs"/>
                </a:rPr>
                <a:t>émotionnelle, Évaluation psychologique, Santé au travail,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0" u="none" strike="noStrike" kern="1200" dirty="0">
                  <a:effectLst/>
                  <a:latin typeface="+mn-lt"/>
                  <a:ea typeface="+mn-ea"/>
                  <a:cs typeface="+mn-cs"/>
                </a:rPr>
                <a:t>Psycho-oncologie, Variabilité intra-individuelle</a:t>
              </a:r>
              <a:r>
                <a:rPr lang="fr-FR" sz="900" b="0" i="0" u="none" strike="noStrike" kern="1200" baseline="0" dirty="0">
                  <a:effectLst/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 defTabSz="4000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1" u="none" strike="noStrike" kern="1200" dirty="0">
                  <a:effectLst/>
                  <a:latin typeface="+mn-lt"/>
                  <a:ea typeface="+mn-ea"/>
                  <a:cs typeface="+mn-cs"/>
                </a:rPr>
                <a:t>Mots-clés liés aux enseignement </a:t>
              </a:r>
              <a:r>
                <a:rPr lang="fr-FR" sz="900" b="0" i="0" u="none" strike="noStrike" kern="1200" dirty="0">
                  <a:effectLst/>
                  <a:latin typeface="+mn-lt"/>
                  <a:ea typeface="+mn-ea"/>
                  <a:cs typeface="+mn-cs"/>
                </a:rPr>
                <a:t>: Méthodologie, Psychométrie, Statistiques, Relations émotion-cognition, Santé au travail</a:t>
              </a:r>
              <a:r>
                <a:rPr lang="fr-FR" sz="900" kern="1200" dirty="0"/>
                <a:t> </a:t>
              </a:r>
            </a:p>
          </p:txBody>
        </p:sp>
        <p:sp>
          <p:nvSpPr>
            <p:cNvPr id="15" name="Ellipse 14"/>
            <p:cNvSpPr/>
            <p:nvPr/>
          </p:nvSpPr>
          <p:spPr>
            <a:xfrm>
              <a:off x="604407" y="2732818"/>
              <a:ext cx="813883" cy="81388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7000" b="-7000"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e libre 15"/>
            <p:cNvSpPr/>
            <p:nvPr/>
          </p:nvSpPr>
          <p:spPr>
            <a:xfrm rot="21600000">
              <a:off x="1122874" y="3769422"/>
              <a:ext cx="9313371" cy="813884"/>
            </a:xfrm>
            <a:custGeom>
              <a:avLst/>
              <a:gdLst>
                <a:gd name="connsiteX0" fmla="*/ 0 w 9313371"/>
                <a:gd name="connsiteY0" fmla="*/ 0 h 813883"/>
                <a:gd name="connsiteX1" fmla="*/ 8906430 w 9313371"/>
                <a:gd name="connsiteY1" fmla="*/ 0 h 813883"/>
                <a:gd name="connsiteX2" fmla="*/ 9313371 w 9313371"/>
                <a:gd name="connsiteY2" fmla="*/ 406942 h 813883"/>
                <a:gd name="connsiteX3" fmla="*/ 8906430 w 9313371"/>
                <a:gd name="connsiteY3" fmla="*/ 813883 h 813883"/>
                <a:gd name="connsiteX4" fmla="*/ 0 w 9313371"/>
                <a:gd name="connsiteY4" fmla="*/ 813883 h 813883"/>
                <a:gd name="connsiteX5" fmla="*/ 0 w 9313371"/>
                <a:gd name="connsiteY5" fmla="*/ 0 h 8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13371" h="813883">
                  <a:moveTo>
                    <a:pt x="9313371" y="813882"/>
                  </a:moveTo>
                  <a:lnTo>
                    <a:pt x="406941" y="813882"/>
                  </a:lnTo>
                  <a:lnTo>
                    <a:pt x="0" y="406941"/>
                  </a:lnTo>
                  <a:lnTo>
                    <a:pt x="406941" y="1"/>
                  </a:lnTo>
                  <a:lnTo>
                    <a:pt x="9313371" y="1"/>
                  </a:lnTo>
                  <a:lnTo>
                    <a:pt x="9313371" y="81388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71" tIns="34291" rIns="64008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900" b="1" kern="1200" dirty="0"/>
                <a:t>Anne PIGNAULT</a:t>
              </a:r>
              <a:r>
                <a:rPr lang="fr-FR" sz="900" kern="1200" dirty="0"/>
                <a:t>, Professeur des Universités,</a:t>
              </a:r>
              <a:r>
                <a:rPr lang="fr-FR" sz="900" kern="1200" baseline="0" dirty="0"/>
                <a:t> Psychologie du travail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00" b="1" kern="1200" baseline="0" dirty="0"/>
                <a:t>Responsable du Parcours type « Accompagnement professionnel, prévention et gestion des risques » 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1" kern="1200" baseline="0" dirty="0"/>
                <a:t>Mots-clés liés à la recherche </a:t>
              </a:r>
              <a:r>
                <a:rPr lang="fr-FR" sz="900" b="0" kern="1200" baseline="0" dirty="0"/>
                <a:t>: Carrière, Mobilité, Chômage, Transitions professionnelles, Développement, Santé et sens du travail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kern="1200" baseline="0" dirty="0"/>
                <a:t>Mots-clés liés aux enseignements : Accompagnement professionnel, Analyse du travail et de l’activité, Méthodologie de la recherche</a:t>
              </a:r>
            </a:p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fr-FR" sz="900" b="0" kern="1200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645972" y="3742491"/>
              <a:ext cx="813883" cy="813883"/>
            </a:xfrm>
            <a:prstGeom prst="ellipse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 rot="21600000">
              <a:off x="1102481" y="4753950"/>
              <a:ext cx="9267923" cy="813884"/>
            </a:xfrm>
            <a:custGeom>
              <a:avLst/>
              <a:gdLst>
                <a:gd name="connsiteX0" fmla="*/ 0 w 9267923"/>
                <a:gd name="connsiteY0" fmla="*/ 0 h 813883"/>
                <a:gd name="connsiteX1" fmla="*/ 8860982 w 9267923"/>
                <a:gd name="connsiteY1" fmla="*/ 0 h 813883"/>
                <a:gd name="connsiteX2" fmla="*/ 9267923 w 9267923"/>
                <a:gd name="connsiteY2" fmla="*/ 406942 h 813883"/>
                <a:gd name="connsiteX3" fmla="*/ 8860982 w 9267923"/>
                <a:gd name="connsiteY3" fmla="*/ 813883 h 813883"/>
                <a:gd name="connsiteX4" fmla="*/ 0 w 9267923"/>
                <a:gd name="connsiteY4" fmla="*/ 813883 h 813883"/>
                <a:gd name="connsiteX5" fmla="*/ 0 w 9267923"/>
                <a:gd name="connsiteY5" fmla="*/ 0 h 813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67923" h="813883">
                  <a:moveTo>
                    <a:pt x="9267923" y="813882"/>
                  </a:moveTo>
                  <a:lnTo>
                    <a:pt x="406941" y="813882"/>
                  </a:lnTo>
                  <a:lnTo>
                    <a:pt x="0" y="406941"/>
                  </a:lnTo>
                  <a:lnTo>
                    <a:pt x="406941" y="1"/>
                  </a:lnTo>
                  <a:lnTo>
                    <a:pt x="9267923" y="1"/>
                  </a:lnTo>
                  <a:lnTo>
                    <a:pt x="9267923" y="81388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371" tIns="34291" rIns="64008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1" kern="1200" dirty="0"/>
                <a:t>Valérie SAINT-DIZIER</a:t>
              </a:r>
              <a:r>
                <a:rPr lang="fr-FR" sz="900" kern="1200" dirty="0"/>
                <a:t>,</a:t>
              </a:r>
              <a:r>
                <a:rPr lang="fr-FR" sz="900" kern="1200" baseline="0" dirty="0"/>
                <a:t> Professeur des universités, Psychologie du travail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Co-responsable de l'axe Développement Education Travail Interaction (DETI) du Laboratoire « 2LPN » (EA 7489)</a:t>
              </a:r>
              <a:r>
                <a:rPr lang="fr-FR" sz="900" b="0" i="0" u="none" strike="noStrike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Co-responsable de la mention Psychologie Sociale du Travail et des Organisations</a:t>
              </a:r>
              <a:r>
                <a:rPr lang="fr-FR" sz="900" b="0" i="0" u="none" strike="noStrike" kern="1200" baseline="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 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1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Mots-clés liés à la recherche et aux enseignements </a:t>
              </a: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: Risques professionnelles, Collectifs de travail, Ingénierie de formation, 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Communication interpersonnelle</a:t>
              </a:r>
              <a:endParaRPr lang="fr-FR" sz="900" kern="1200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595122" y="4795101"/>
              <a:ext cx="813883" cy="813883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e libre 19"/>
            <p:cNvSpPr/>
            <p:nvPr/>
          </p:nvSpPr>
          <p:spPr>
            <a:xfrm rot="21600000">
              <a:off x="1148948" y="5711613"/>
              <a:ext cx="9138800" cy="835151"/>
            </a:xfrm>
            <a:custGeom>
              <a:avLst/>
              <a:gdLst>
                <a:gd name="connsiteX0" fmla="*/ 0 w 9138800"/>
                <a:gd name="connsiteY0" fmla="*/ 0 h 835150"/>
                <a:gd name="connsiteX1" fmla="*/ 8721225 w 9138800"/>
                <a:gd name="connsiteY1" fmla="*/ 0 h 835150"/>
                <a:gd name="connsiteX2" fmla="*/ 9138800 w 9138800"/>
                <a:gd name="connsiteY2" fmla="*/ 417575 h 835150"/>
                <a:gd name="connsiteX3" fmla="*/ 8721225 w 9138800"/>
                <a:gd name="connsiteY3" fmla="*/ 835150 h 835150"/>
                <a:gd name="connsiteX4" fmla="*/ 0 w 9138800"/>
                <a:gd name="connsiteY4" fmla="*/ 835150 h 835150"/>
                <a:gd name="connsiteX5" fmla="*/ 0 w 9138800"/>
                <a:gd name="connsiteY5" fmla="*/ 0 h 83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38800" h="835150">
                  <a:moveTo>
                    <a:pt x="9138800" y="835149"/>
                  </a:moveTo>
                  <a:lnTo>
                    <a:pt x="417575" y="835149"/>
                  </a:lnTo>
                  <a:lnTo>
                    <a:pt x="0" y="417575"/>
                  </a:lnTo>
                  <a:lnTo>
                    <a:pt x="417575" y="1"/>
                  </a:lnTo>
                  <a:lnTo>
                    <a:pt x="9138800" y="1"/>
                  </a:lnTo>
                  <a:lnTo>
                    <a:pt x="9138800" y="835149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7687" tIns="34291" rIns="64008" bIns="34290" numCol="1" spcCol="1270" anchor="ctr" anchorCtr="0">
              <a:noAutofit/>
            </a:bodyPr>
            <a:lstStyle/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1" kern="1200" dirty="0"/>
                <a:t>Éric THIEBAUT</a:t>
              </a:r>
              <a:r>
                <a:rPr lang="fr-FR" sz="900" kern="1200" dirty="0"/>
                <a:t>, Maître de conférences, Psychologie différentielle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1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Mots-clés liés à la recherche et aux enseignements </a:t>
              </a: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: Articulation des régularités dans les différences inter et </a:t>
              </a:r>
              <a:r>
                <a:rPr lang="fr-FR" sz="900" b="0" i="0" u="none" strike="noStrike" kern="1200" dirty="0" err="1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intraindividuelles</a:t>
              </a: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 ; </a:t>
              </a:r>
            </a:p>
            <a:p>
              <a:pPr lvl="0" algn="l" defTabSz="40005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fr-FR" sz="9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Modélisation psychométrique et applications aux domaines de l’éducation, de la santé et du travail</a:t>
              </a:r>
              <a:r>
                <a:rPr lang="fr-FR" sz="900" kern="1200" dirty="0"/>
                <a:t> </a:t>
              </a:r>
            </a:p>
          </p:txBody>
        </p:sp>
        <p:sp>
          <p:nvSpPr>
            <p:cNvPr id="21" name="Ellipse 20"/>
            <p:cNvSpPr/>
            <p:nvPr/>
          </p:nvSpPr>
          <p:spPr>
            <a:xfrm>
              <a:off x="590086" y="5845306"/>
              <a:ext cx="813883" cy="813883"/>
            </a:xfrm>
            <a:prstGeom prst="ellipse">
              <a:avLst/>
            </a:prstGeom>
            <a:no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7418" y="464125"/>
            <a:ext cx="10131425" cy="541983"/>
          </a:xfrm>
        </p:spPr>
        <p:txBody>
          <a:bodyPr>
            <a:normAutofit fontScale="90000"/>
            <a:scene3d>
              <a:camera prst="orthographicFront"/>
              <a:lightRig rig="contrasting" dir="t"/>
            </a:scene3d>
            <a:sp3d>
              <a:bevelT w="0" h="0"/>
            </a:sp3d>
          </a:bodyPr>
          <a:lstStyle/>
          <a:p>
            <a:pPr lvl="0"/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ÉQUIPE </a:t>
            </a:r>
            <a:r>
              <a:rPr lang="fr-FR" sz="31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PÉDAGOGIQUE</a:t>
            </a:r>
            <a:br>
              <a:rPr lang="fr-FR" sz="31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sz="31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				</a:t>
            </a:r>
            <a:r>
              <a:rPr lang="fr-FR" sz="22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Membres du Laboratoire</a:t>
            </a:r>
            <a:br>
              <a:rPr lang="fr-FR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endParaRPr lang="fr-FR" dirty="0">
              <a:ln w="3175" cmpd="sng">
                <a:solidFill>
                  <a:schemeClr val="accent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1080"/>
            <a:ext cx="911618" cy="816429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</p:spPr>
      </p:pic>
      <p:sp>
        <p:nvSpPr>
          <p:cNvPr id="9" name="AutoShape 2" descr="incent Berthet_2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795058" y="1699550"/>
            <a:ext cx="29853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Avec la participation de </a:t>
            </a:r>
            <a:r>
              <a:rPr lang="fr-FR" sz="1600" b="1" i="1" dirty="0">
                <a:solidFill>
                  <a:srgbClr val="C00000"/>
                </a:solidFill>
              </a:rPr>
              <a:t>nombreux praticiens et </a:t>
            </a:r>
          </a:p>
          <a:p>
            <a:r>
              <a:rPr lang="fr-FR" sz="1600" b="1" i="1" dirty="0">
                <a:solidFill>
                  <a:srgbClr val="C00000"/>
                </a:solidFill>
              </a:rPr>
              <a:t>professionnels</a:t>
            </a:r>
            <a:r>
              <a:rPr lang="fr-FR" sz="1600" dirty="0"/>
              <a:t> intervenant sur des problématiques liées à la santé au travail, à l’insertion ou à la formation, et issus d’organismes variés : association de médecine du travail, INRS, ARACT, Mission Locale, Espoir 54, Cap Emploi ou Pôle emploi par exemple.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179" y="5202039"/>
            <a:ext cx="1221258" cy="50885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274" y="5816578"/>
            <a:ext cx="1247236" cy="75524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812" y="4659688"/>
            <a:ext cx="1280160" cy="1066800"/>
          </a:xfrm>
          <a:prstGeom prst="rect">
            <a:avLst/>
          </a:prstGeom>
        </p:spPr>
      </p:pic>
      <p:pic>
        <p:nvPicPr>
          <p:cNvPr id="1026" name="Picture 2" descr="Espoir 54">
            <a:extLst>
              <a:ext uri="{FF2B5EF4-FFF2-40B4-BE49-F238E27FC236}">
                <a16:creationId xmlns:a16="http://schemas.microsoft.com/office/drawing/2014/main" id="{7243072C-E35A-5C32-D97E-AA31C929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180" y="5891934"/>
            <a:ext cx="1400290" cy="6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97E3D4-5390-2D30-29B2-DD5234149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258" y="4284004"/>
            <a:ext cx="836134" cy="83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5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29343"/>
          </a:xfrm>
        </p:spPr>
        <p:txBody>
          <a:bodyPr>
            <a:normAutofit fontScale="90000"/>
          </a:bodyPr>
          <a:lstStyle/>
          <a:p>
            <a:pPr lvl="0"/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br>
              <a:rPr lang="fr-FR" sz="2000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Insertion et emploi des étudiants</a:t>
            </a:r>
            <a:b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</a:br>
            <a:r>
              <a:rPr lang="fr-FR" i="1" dirty="0">
                <a:ln w="3175" cmpd="sng">
                  <a:solidFill>
                    <a:schemeClr val="accent1"/>
                  </a:solidFill>
                </a:ln>
                <a:effectLst>
                  <a:outerShdw blurRad="50800" dist="50800" dir="5400000" algn="ctr" rotWithShape="0">
                    <a:srgbClr val="000000">
                      <a:alpha val="86000"/>
                    </a:srgbClr>
                  </a:outerShdw>
                </a:effectLst>
              </a:rPr>
              <a:t> - Débouchés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959429"/>
            <a:ext cx="10131425" cy="4392385"/>
          </a:xfrm>
        </p:spPr>
        <p:txBody>
          <a:bodyPr>
            <a:normAutofit/>
          </a:bodyPr>
          <a:lstStyle/>
          <a:p>
            <a:r>
              <a:rPr lang="fr-FR" dirty="0"/>
              <a:t>L’insertion professionnelle des étudiants issus de ce Master est très satisfaisante (</a:t>
            </a:r>
            <a:r>
              <a:rPr lang="fr-FR" b="1" u="sng" dirty="0">
                <a:hlinkClick r:id="rId3"/>
              </a:rPr>
              <a:t>www.insertion.univ-lorraine.fr)</a:t>
            </a:r>
            <a:endParaRPr lang="fr-FR" b="1" u="sng" dirty="0"/>
          </a:p>
          <a:p>
            <a:endParaRPr lang="fr-FR" b="1" u="sng" dirty="0"/>
          </a:p>
          <a:p>
            <a:r>
              <a:rPr lang="fr-FR" dirty="0"/>
              <a:t>Une très grande partie des titulaires de ce master sont insérés professionnellement dans l’année qui suit, le plus souvent à temps plein</a:t>
            </a:r>
          </a:p>
          <a:p>
            <a:endParaRPr lang="fr-FR" dirty="0"/>
          </a:p>
          <a:p>
            <a:r>
              <a:rPr lang="fr-FR" dirty="0"/>
              <a:t>De nombreuses missions peuvent être prises en charge  (débouchés variés)</a:t>
            </a:r>
          </a:p>
          <a:p>
            <a:pPr lvl="1"/>
            <a:r>
              <a:rPr lang="fr-FR" dirty="0"/>
              <a:t>risques psycho-sociaux, stress, souffrance au travail ; gestion du personnel, des Ressources Humaines et des carrières ; recrutement, mobilité, outplacement, bilan de compétences, insertion professionnelle,  orientation professionnelle, Validation des Acquis de l’Expérience, formation et perfectionnement professionnel ; organisation du travail, analyse et amélioration des conditions de travail ; étude et recherche ; diagnostic et intervention sur les systèmes de travail … ), </a:t>
            </a:r>
          </a:p>
          <a:p>
            <a:pPr lvl="1"/>
            <a:r>
              <a:rPr lang="fr-FR" dirty="0"/>
              <a:t>dans des contextes variés (consultant, salarié ; secteur public ou privé).</a:t>
            </a:r>
          </a:p>
        </p:txBody>
      </p:sp>
    </p:spTree>
    <p:extLst>
      <p:ext uri="{BB962C8B-B14F-4D97-AF65-F5344CB8AC3E}">
        <p14:creationId xmlns:p14="http://schemas.microsoft.com/office/powerpoint/2010/main" val="2798038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2336</TotalTime>
  <Words>1535</Words>
  <Application>Microsoft Macintosh PowerPoint</Application>
  <PresentationFormat>Widescreen</PresentationFormat>
  <Paragraphs>164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Symbol</vt:lpstr>
      <vt:lpstr>Céleste</vt:lpstr>
      <vt:lpstr>Développement professionnel, Évaluation,  et Gestion des risques</vt:lpstr>
      <vt:lpstr>Parcours  Développement professionnel, Évaluation, et Gestion des risques  </vt:lpstr>
      <vt:lpstr>Développement professionnel, Évaluation, et Gestion des risques  ENSEIGNEMENTS (SEMESTRE 7 / 1er semestre du M1) </vt:lpstr>
      <vt:lpstr>Développement professionnel, Évaluation, et Gestion des risques  ENSEIGNEMENTS (SEMESTRE 8 / 2ème semestre du M1) </vt:lpstr>
      <vt:lpstr>Développement professionnel, Évaluation, et Gestion des risques  ENSEIGNEMENTS (SEMESTRE 9 &amp; 10 / M2)</vt:lpstr>
      <vt:lpstr>… EN TERMES DE COMPÉTENCES DÉVELOPPÉES</vt:lpstr>
      <vt:lpstr>Les stages</vt:lpstr>
      <vt:lpstr>ÉQUIPE PÉDAGOGIQUE     Membres du Laboratoire </vt:lpstr>
      <vt:lpstr>  Insertion et emploi des étudiants  - Débouchés</vt:lpstr>
      <vt:lpstr>Critères retenus pour l’entrée en  Master Psychologie sociale, du travail et des organisations Parcours «  Développement professionnel, Évaluation, et Gestion des risques »  NANCY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Critères retenus pour l’entrée en  Master Psychologie sociale, du travail et des organisations</dc:title>
  <dc:creator>anne.pignault@gmail.com</dc:creator>
  <cp:lastModifiedBy>Anne PIGNAULT</cp:lastModifiedBy>
  <cp:revision>76</cp:revision>
  <dcterms:created xsi:type="dcterms:W3CDTF">2017-12-01T11:18:10Z</dcterms:created>
  <dcterms:modified xsi:type="dcterms:W3CDTF">2023-10-19T15:47:17Z</dcterms:modified>
</cp:coreProperties>
</file>